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80" r:id="rId1"/>
  </p:sldMasterIdLst>
  <p:notesMasterIdLst>
    <p:notesMasterId r:id="rId24"/>
  </p:notesMasterIdLst>
  <p:sldIdLst>
    <p:sldId id="256" r:id="rId2"/>
    <p:sldId id="267" r:id="rId3"/>
    <p:sldId id="275" r:id="rId4"/>
    <p:sldId id="293" r:id="rId5"/>
    <p:sldId id="278" r:id="rId6"/>
    <p:sldId id="284" r:id="rId7"/>
    <p:sldId id="291" r:id="rId8"/>
    <p:sldId id="294" r:id="rId9"/>
    <p:sldId id="292" r:id="rId10"/>
    <p:sldId id="295" r:id="rId11"/>
    <p:sldId id="300" r:id="rId12"/>
    <p:sldId id="296" r:id="rId13"/>
    <p:sldId id="299" r:id="rId14"/>
    <p:sldId id="297" r:id="rId15"/>
    <p:sldId id="279" r:id="rId16"/>
    <p:sldId id="262" r:id="rId17"/>
    <p:sldId id="303" r:id="rId18"/>
    <p:sldId id="263" r:id="rId19"/>
    <p:sldId id="283" r:id="rId20"/>
    <p:sldId id="301" r:id="rId21"/>
    <p:sldId id="282" r:id="rId22"/>
    <p:sldId id="30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315D750-C341-EB4D-B9EF-F625927A2DE2}">
          <p14:sldIdLst>
            <p14:sldId id="256"/>
          </p14:sldIdLst>
        </p14:section>
        <p14:section name="Intro" id="{224DE8D0-A55D-6A41-BBAA-9B6A4D544132}">
          <p14:sldIdLst>
            <p14:sldId id="267"/>
            <p14:sldId id="275"/>
          </p14:sldIdLst>
        </p14:section>
        <p14:section name="Game" id="{8D2D3F70-36AE-3045-ADE2-65B894907C81}">
          <p14:sldIdLst>
            <p14:sldId id="293"/>
            <p14:sldId id="278"/>
          </p14:sldIdLst>
        </p14:section>
        <p14:section name="Goal Review" id="{1916D183-A805-1A4D-B7DA-5EFD6FC381BA}">
          <p14:sldIdLst>
            <p14:sldId id="284"/>
            <p14:sldId id="291"/>
            <p14:sldId id="294"/>
            <p14:sldId id="292"/>
            <p14:sldId id="295"/>
            <p14:sldId id="300"/>
            <p14:sldId id="296"/>
            <p14:sldId id="299"/>
            <p14:sldId id="297"/>
          </p14:sldIdLst>
        </p14:section>
        <p14:section name="Demo" id="{71CE0403-8CC1-B64A-B8C9-F4728F87211C}">
          <p14:sldIdLst>
            <p14:sldId id="279"/>
          </p14:sldIdLst>
        </p14:section>
        <p14:section name="Goals" id="{D2F897CF-5B8C-3345-96FE-B3C787008607}">
          <p14:sldIdLst>
            <p14:sldId id="262"/>
          </p14:sldIdLst>
        </p14:section>
        <p14:section name="Outro" id="{62BD5ED1-355F-9A4B-9CB6-033F1F428675}">
          <p14:sldIdLst>
            <p14:sldId id="303"/>
            <p14:sldId id="263"/>
            <p14:sldId id="283"/>
          </p14:sldIdLst>
        </p14:section>
        <p14:section name="Bonus" id="{54D200D5-2891-8340-9990-ED5459265D9A}">
          <p14:sldIdLst>
            <p14:sldId id="301"/>
            <p14:sldId id="282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E0E"/>
    <a:srgbClr val="DF9525"/>
    <a:srgbClr val="FFD246"/>
    <a:srgbClr val="CC9414"/>
    <a:srgbClr val="212121"/>
    <a:srgbClr val="D24927"/>
    <a:srgbClr val="EFD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4"/>
    <p:restoredTop sz="90209"/>
  </p:normalViewPr>
  <p:slideViewPr>
    <p:cSldViewPr snapToGrid="0" snapToObjects="1">
      <p:cViewPr varScale="1">
        <p:scale>
          <a:sx n="140" d="100"/>
          <a:sy n="140" d="100"/>
        </p:scale>
        <p:origin x="384" y="18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85E8B-5A7E-934B-AA84-97FB60ECF72A}" type="datetimeFigureOut">
              <a:rPr lang="en-US" smtClean="0"/>
              <a:t>6/2/19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761DF-79E7-5F4C-A957-6D4F702D0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59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TITLE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761DF-79E7-5F4C-A957-6D4F702D0E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58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REVIEW 2D ART</a:t>
            </a:r>
          </a:p>
          <a:p>
            <a:endParaRPr lang="de-DE" dirty="0"/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✓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Skybox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erstellen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✓ UI-Prototyp entwerfen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✓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fliegenden Insel zeichnen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761DF-79E7-5F4C-A957-6D4F702D0E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76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REVIEW 2D ART IMG</a:t>
            </a: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Skybox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UI-Prototyp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Fliegende Insel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761DF-79E7-5F4C-A957-6D4F702D0E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35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REVIEW 3D ART</a:t>
            </a:r>
          </a:p>
          <a:p>
            <a:endParaRPr lang="de-DE" dirty="0"/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✓ Gebäude modellieren (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Greybox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✓ VFX (Wolken + Wasser)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✓ Art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Direction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(Shapes +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World)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761DF-79E7-5F4C-A957-6D4F702D0E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46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REVIEW 3D IMG</a:t>
            </a:r>
          </a:p>
          <a:p>
            <a:endParaRPr lang="de-DE" dirty="0"/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Gebäude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Wolken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Wasser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761DF-79E7-5F4C-A957-6D4F702D0E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68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REVIEW CODING</a:t>
            </a:r>
          </a:p>
          <a:p>
            <a:endParaRPr lang="de-DE" dirty="0"/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✓ Deck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Fail State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✓ Unit Placement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✓ UI-Prototyp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761DF-79E7-5F4C-A957-6D4F702D0E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0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DEMO</a:t>
            </a:r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761DF-79E7-5F4C-A957-6D4F702D0E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97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ZIELE GATE II</a:t>
            </a:r>
          </a:p>
          <a:p>
            <a:endParaRPr lang="de-DE" dirty="0"/>
          </a:p>
          <a:p>
            <a:r>
              <a:rPr lang="de-CH" dirty="0"/>
              <a:t>Early Access starten</a:t>
            </a:r>
          </a:p>
          <a:p>
            <a:r>
              <a:rPr lang="de-CH" dirty="0"/>
              <a:t>Sämtliche Assets modellieren</a:t>
            </a:r>
          </a:p>
          <a:p>
            <a:r>
              <a:rPr lang="de-CH" dirty="0"/>
              <a:t>UI + Tutorial iterieren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761DF-79E7-5F4C-A957-6D4F702D0E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72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1" dirty="0"/>
              <a:t>EARLY ACCESS</a:t>
            </a:r>
          </a:p>
          <a:p>
            <a:endParaRPr lang="de-CH" b="1" dirty="0"/>
          </a:p>
          <a:p>
            <a:r>
              <a:rPr lang="de-CH" b="1" dirty="0"/>
              <a:t>17. Juni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761DF-79E7-5F4C-A957-6D4F702D0E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8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TEAM</a:t>
            </a:r>
          </a:p>
          <a:p>
            <a:endParaRPr lang="de-DE" dirty="0"/>
          </a:p>
          <a:p>
            <a:endParaRPr lang="de-DE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761DF-79E7-5F4C-A957-6D4F702D0E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6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SOCIAL</a:t>
            </a:r>
          </a:p>
          <a:p>
            <a:endParaRPr lang="de-DE" dirty="0"/>
          </a:p>
          <a:p>
            <a:r>
              <a:rPr lang="de-DE" dirty="0" err="1"/>
              <a:t>Itch</a:t>
            </a:r>
            <a:endParaRPr lang="de-DE" dirty="0"/>
          </a:p>
          <a:p>
            <a:r>
              <a:rPr lang="de-DE" dirty="0"/>
              <a:t>Facebook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761DF-79E7-5F4C-A957-6D4F702D0E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4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VISION STATEMENT</a:t>
            </a:r>
          </a:p>
          <a:p>
            <a:endParaRPr lang="de-DE" dirty="0"/>
          </a:p>
          <a:p>
            <a:r>
              <a:rPr lang="de-DE" dirty="0"/>
              <a:t>Crossover City </a:t>
            </a:r>
            <a:r>
              <a:rPr lang="de-DE" dirty="0" err="1"/>
              <a:t>Builder</a:t>
            </a:r>
            <a:r>
              <a:rPr lang="de-DE" dirty="0"/>
              <a:t> + Kartenspiel</a:t>
            </a:r>
          </a:p>
          <a:p>
            <a:r>
              <a:rPr lang="de-DE" dirty="0" err="1"/>
              <a:t>Steampunk</a:t>
            </a:r>
            <a:r>
              <a:rPr lang="de-DE" dirty="0"/>
              <a:t> Look</a:t>
            </a:r>
          </a:p>
          <a:p>
            <a:r>
              <a:rPr lang="de-DE" dirty="0"/>
              <a:t>Kluge Städteplanung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761DF-79E7-5F4C-A957-6D4F702D0E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35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BONUS</a:t>
            </a:r>
          </a:p>
          <a:p>
            <a:endParaRPr lang="de-DE" dirty="0"/>
          </a:p>
          <a:p>
            <a:endParaRPr lang="de-DE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761DF-79E7-5F4C-A957-6D4F702D0E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41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1" dirty="0"/>
              <a:t>MECHANICAL TWISTS</a:t>
            </a:r>
          </a:p>
          <a:p>
            <a:endParaRPr lang="de-CH" dirty="0"/>
          </a:p>
          <a:p>
            <a:r>
              <a:rPr lang="de-CH" dirty="0"/>
              <a:t>World Events</a:t>
            </a:r>
          </a:p>
          <a:p>
            <a:r>
              <a:rPr lang="de-CH" dirty="0" err="1"/>
              <a:t>Vertical</a:t>
            </a:r>
            <a:r>
              <a:rPr lang="de-CH" dirty="0"/>
              <a:t> Building</a:t>
            </a:r>
          </a:p>
          <a:p>
            <a:r>
              <a:rPr lang="de-CH" dirty="0"/>
              <a:t>Building Stacks</a:t>
            </a:r>
          </a:p>
          <a:p>
            <a:r>
              <a:rPr lang="de-CH" dirty="0"/>
              <a:t>Last Chance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761DF-79E7-5F4C-A957-6D4F702D0E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23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SOCIAL</a:t>
            </a:r>
          </a:p>
          <a:p>
            <a:endParaRPr lang="de-DE" dirty="0"/>
          </a:p>
          <a:p>
            <a:r>
              <a:rPr lang="de-DE" dirty="0" err="1"/>
              <a:t>Itch</a:t>
            </a:r>
            <a:endParaRPr lang="de-DE" dirty="0"/>
          </a:p>
          <a:p>
            <a:r>
              <a:rPr lang="de-DE" dirty="0"/>
              <a:t>Facebook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761DF-79E7-5F4C-A957-6D4F702D0E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88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SPECS</a:t>
            </a:r>
          </a:p>
          <a:p>
            <a:endParaRPr lang="de-DE" dirty="0"/>
          </a:p>
          <a:p>
            <a:pPr marL="0" lvl="0" indent="0" fontAlgn="ctr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sz="1200" dirty="0" err="1">
                <a:solidFill>
                  <a:schemeClr val="bg1"/>
                </a:solidFill>
              </a:rPr>
              <a:t>Plattform</a:t>
            </a:r>
            <a:r>
              <a:rPr lang="en-US" sz="1200" dirty="0">
                <a:solidFill>
                  <a:schemeClr val="bg1"/>
                </a:solidFill>
              </a:rPr>
              <a:t>	</a:t>
            </a:r>
            <a:r>
              <a:rPr lang="en-US" sz="1200" b="1" dirty="0">
                <a:solidFill>
                  <a:schemeClr val="bg1"/>
                </a:solidFill>
              </a:rPr>
              <a:t>PC</a:t>
            </a:r>
          </a:p>
          <a:p>
            <a:pPr marL="0" lvl="0" indent="0" fontAlgn="ctr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sz="1200" dirty="0">
                <a:solidFill>
                  <a:schemeClr val="bg1"/>
                </a:solidFill>
              </a:rPr>
              <a:t>Tech	</a:t>
            </a:r>
            <a:r>
              <a:rPr lang="en-US" sz="1200" b="1" dirty="0">
                <a:solidFill>
                  <a:schemeClr val="bg1"/>
                </a:solidFill>
              </a:rPr>
              <a:t>Unreal Engine + Blender</a:t>
            </a:r>
          </a:p>
          <a:p>
            <a:pPr marL="0" lvl="0" indent="0" fontAlgn="ctr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sz="1200" dirty="0" err="1">
                <a:solidFill>
                  <a:schemeClr val="bg1"/>
                </a:solidFill>
              </a:rPr>
              <a:t>Steuerung</a:t>
            </a:r>
            <a:r>
              <a:rPr lang="en-US" sz="1200" dirty="0">
                <a:solidFill>
                  <a:schemeClr val="bg1"/>
                </a:solidFill>
              </a:rPr>
              <a:t>	</a:t>
            </a:r>
            <a:r>
              <a:rPr lang="en-US" sz="1200" b="1" dirty="0">
                <a:solidFill>
                  <a:schemeClr val="bg1"/>
                </a:solidFill>
              </a:rPr>
              <a:t>Maus + </a:t>
            </a:r>
            <a:r>
              <a:rPr lang="en-US" sz="1200" b="1" dirty="0" err="1">
                <a:solidFill>
                  <a:schemeClr val="bg1"/>
                </a:solidFill>
              </a:rPr>
              <a:t>Tastatur</a:t>
            </a:r>
            <a:endParaRPr lang="en-US" sz="1200" b="1" dirty="0">
              <a:solidFill>
                <a:schemeClr val="bg1"/>
              </a:solidFill>
            </a:endParaRPr>
          </a:p>
          <a:p>
            <a:pPr marL="0" lvl="0" indent="0" fontAlgn="ctr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sz="1200" dirty="0">
                <a:solidFill>
                  <a:schemeClr val="bg1"/>
                </a:solidFill>
              </a:rPr>
              <a:t>Genre	</a:t>
            </a:r>
            <a:r>
              <a:rPr lang="en-US" sz="1200" b="1" dirty="0">
                <a:solidFill>
                  <a:schemeClr val="bg1"/>
                </a:solidFill>
              </a:rPr>
              <a:t>City Builder</a:t>
            </a:r>
          </a:p>
          <a:p>
            <a:pPr marL="0" lvl="0" indent="0" fontAlgn="ctr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sz="1200" dirty="0" err="1">
                <a:solidFill>
                  <a:schemeClr val="bg1"/>
                </a:solidFill>
              </a:rPr>
              <a:t>Zielgruppe</a:t>
            </a:r>
            <a:r>
              <a:rPr lang="en-US" sz="1200" dirty="0">
                <a:solidFill>
                  <a:schemeClr val="bg1"/>
                </a:solidFill>
              </a:rPr>
              <a:t>	</a:t>
            </a:r>
            <a:r>
              <a:rPr lang="en-US" sz="1200" b="1" dirty="0">
                <a:solidFill>
                  <a:schemeClr val="bg1"/>
                </a:solidFill>
              </a:rPr>
              <a:t>Indie + Casual Fans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761DF-79E7-5F4C-A957-6D4F702D0E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40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DESIGN</a:t>
            </a:r>
            <a:r>
              <a:rPr lang="de-DE" b="1" baseline="0" dirty="0"/>
              <a:t> GOALS</a:t>
            </a:r>
          </a:p>
          <a:p>
            <a:endParaRPr lang="de-DE" baseline="0" dirty="0"/>
          </a:p>
          <a:p>
            <a:r>
              <a:rPr lang="de-DE" baseline="0" dirty="0"/>
              <a:t>Zugänglichkeit: Easy </a:t>
            </a:r>
            <a:r>
              <a:rPr lang="de-DE" baseline="0" dirty="0" err="1"/>
              <a:t>Learn</a:t>
            </a:r>
            <a:r>
              <a:rPr lang="de-DE" baseline="0" dirty="0"/>
              <a:t> + Hard Master</a:t>
            </a:r>
          </a:p>
          <a:p>
            <a:r>
              <a:rPr lang="de-DE" baseline="0" dirty="0"/>
              <a:t>Attraktivität: Visueller Genuss + Schönbauer</a:t>
            </a:r>
          </a:p>
          <a:p>
            <a:r>
              <a:rPr lang="de-DE" baseline="0" dirty="0"/>
              <a:t>Langzeitspaß: Flow + Feedback Loop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761DF-79E7-5F4C-A957-6D4F702D0E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92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GAME ARC</a:t>
            </a:r>
          </a:p>
          <a:p>
            <a:endParaRPr lang="de-DE" dirty="0"/>
          </a:p>
          <a:p>
            <a:r>
              <a:rPr lang="en-US" dirty="0"/>
              <a:t>Start: </a:t>
            </a:r>
            <a:r>
              <a:rPr lang="en-US" dirty="0" err="1"/>
              <a:t>Insel</a:t>
            </a:r>
            <a:r>
              <a:rPr lang="en-US" dirty="0"/>
              <a:t> + 2 Decks</a:t>
            </a:r>
          </a:p>
          <a:p>
            <a:r>
              <a:rPr lang="en-US" dirty="0"/>
              <a:t>Goal: </a:t>
            </a:r>
            <a:r>
              <a:rPr lang="en-US" dirty="0" err="1"/>
              <a:t>Punktevorgabe</a:t>
            </a:r>
            <a:r>
              <a:rPr lang="en-US" dirty="0"/>
              <a:t> + Neue Decks</a:t>
            </a:r>
          </a:p>
          <a:p>
            <a:r>
              <a:rPr lang="en-US" dirty="0"/>
              <a:t>Obstacles: </a:t>
            </a:r>
            <a:r>
              <a:rPr lang="en-US" dirty="0" err="1"/>
              <a:t>Platzmangel</a:t>
            </a:r>
            <a:r>
              <a:rPr lang="en-US" dirty="0"/>
              <a:t> + Neg. Dep.</a:t>
            </a:r>
          </a:p>
          <a:p>
            <a:r>
              <a:rPr lang="en-US" dirty="0"/>
              <a:t>Tools: </a:t>
            </a:r>
            <a:r>
              <a:rPr lang="en-US" dirty="0" err="1"/>
              <a:t>Planung</a:t>
            </a:r>
            <a:r>
              <a:rPr lang="en-US" dirty="0"/>
              <a:t> + Pos. Dep.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761DF-79E7-5F4C-A957-6D4F702D0E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37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REVIEW PRODUCTION</a:t>
            </a:r>
          </a:p>
          <a:p>
            <a:endParaRPr lang="de-DE" dirty="0"/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✓ Projektplan überarbeiten (Finanzen + SWOT)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✓ Vorbereitung Early Access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✓ Social Media Marketing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761DF-79E7-5F4C-A957-6D4F702D0E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73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REVIEW GP IMG</a:t>
            </a:r>
          </a:p>
          <a:p>
            <a:endParaRPr lang="de-DE" dirty="0"/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Projektplan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Butler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Devlogs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761DF-79E7-5F4C-A957-6D4F702D0E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41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REVIEW GAME DESIGN</a:t>
            </a:r>
          </a:p>
          <a:p>
            <a:endParaRPr lang="de-DE" dirty="0"/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✓ Erste Balancing Iteration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✓ Analyse von Balancing-Referenzen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✓ Blockout der fliegenden Insel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761DF-79E7-5F4C-A957-6D4F702D0E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08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REVIEW GD IMG</a:t>
            </a:r>
          </a:p>
          <a:p>
            <a:endParaRPr lang="de-DE" dirty="0"/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Balancing Matrix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Analyse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Blockout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761DF-79E7-5F4C-A957-6D4F702D0E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B6DC-DD3A-A046-B68F-849FDE22CC9E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49C0-9FB5-F648-AA0D-C20C891A89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B6DC-DD3A-A046-B68F-849FDE22CC9E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49C0-9FB5-F648-AA0D-C20C891A89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B6DC-DD3A-A046-B68F-849FDE22CC9E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49C0-9FB5-F648-AA0D-C20C891A89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B6DC-DD3A-A046-B68F-849FDE22CC9E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49C0-9FB5-F648-AA0D-C20C891A89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B6DC-DD3A-A046-B68F-849FDE22CC9E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49C0-9FB5-F648-AA0D-C20C891A89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B6DC-DD3A-A046-B68F-849FDE22CC9E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49C0-9FB5-F648-AA0D-C20C891A89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B6DC-DD3A-A046-B68F-849FDE22CC9E}" type="datetimeFigureOut">
              <a:rPr lang="en-US" smtClean="0"/>
              <a:t>6/2/19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49C0-9FB5-F648-AA0D-C20C891A89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B6DC-DD3A-A046-B68F-849FDE22CC9E}" type="datetimeFigureOut">
              <a:rPr lang="en-US" smtClean="0"/>
              <a:t>6/2/19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49C0-9FB5-F648-AA0D-C20C891A89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B6DC-DD3A-A046-B68F-849FDE22CC9E}" type="datetimeFigureOut">
              <a:rPr lang="en-US" smtClean="0"/>
              <a:t>6/2/19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49C0-9FB5-F648-AA0D-C20C891A89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B6DC-DD3A-A046-B68F-849FDE22CC9E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49C0-9FB5-F648-AA0D-C20C891A89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B6DC-DD3A-A046-B68F-849FDE22CC9E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49C0-9FB5-F648-AA0D-C20C891A89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7B6DC-DD3A-A046-B68F-849FDE22CC9E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049C0-9FB5-F648-AA0D-C20C891A8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1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B8887C-54CE-6245-95CB-D4A365EB7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721561-6989-0248-B36A-A40A4CA8B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38F375-29B4-7C4C-8D24-915E6385B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000" y="1606500"/>
            <a:ext cx="6480000" cy="3645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20030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276725" y="2349000"/>
            <a:ext cx="7040563" cy="21600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buSzPct val="100000"/>
              <a:buFont typeface="Apple Symbols" panose="02000000000000000000" pitchFamily="2" charset="-79"/>
              <a:buChar char="☐"/>
            </a:pP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Skybox</a:t>
            </a:r>
            <a:r>
              <a:rPr lang="de-CH" sz="2400" dirty="0">
                <a:solidFill>
                  <a:schemeClr val="bg1"/>
                </a:solidFill>
              </a:rPr>
              <a:t> erstellen.</a:t>
            </a:r>
          </a:p>
          <a:p>
            <a:pPr>
              <a:lnSpc>
                <a:spcPct val="150000"/>
              </a:lnSpc>
              <a:buSzPct val="100000"/>
              <a:buFont typeface="Apple Symbols" panose="02000000000000000000" pitchFamily="2" charset="-79"/>
              <a:buChar char="☐"/>
            </a:pPr>
            <a:r>
              <a:rPr lang="de-CH" sz="2400" dirty="0">
                <a:solidFill>
                  <a:schemeClr val="bg1"/>
                </a:solidFill>
              </a:rPr>
              <a:t> UI-Prototyp entwerfen (</a:t>
            </a:r>
            <a:r>
              <a:rPr lang="de-CH" sz="2400" dirty="0" err="1">
                <a:solidFill>
                  <a:schemeClr val="bg1"/>
                </a:solidFill>
              </a:rPr>
              <a:t>Wireframes</a:t>
            </a:r>
            <a:r>
              <a:rPr lang="de-CH" sz="2400" dirty="0">
                <a:solidFill>
                  <a:schemeClr val="bg1"/>
                </a:solidFill>
              </a:rPr>
              <a:t>).</a:t>
            </a:r>
          </a:p>
          <a:p>
            <a:pPr>
              <a:lnSpc>
                <a:spcPct val="150000"/>
              </a:lnSpc>
              <a:buSzPct val="100000"/>
              <a:buFont typeface="Apple Symbols" panose="02000000000000000000" pitchFamily="2" charset="-79"/>
              <a:buChar char="☐"/>
            </a:pP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Concepts</a:t>
            </a:r>
            <a:r>
              <a:rPr lang="de-CH" sz="2400" dirty="0">
                <a:solidFill>
                  <a:schemeClr val="bg1"/>
                </a:solidFill>
              </a:rPr>
              <a:t> der fliegenden Insel zeichnen.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4B55E3-D09A-2E4D-B798-2A4D40DFCF7A}"/>
              </a:ext>
            </a:extLst>
          </p:cNvPr>
          <p:cNvSpPr txBox="1">
            <a:spLocks/>
          </p:cNvSpPr>
          <p:nvPr/>
        </p:nvSpPr>
        <p:spPr>
          <a:xfrm>
            <a:off x="4276725" y="1808163"/>
            <a:ext cx="7040563" cy="535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CH" b="1" dirty="0">
                <a:solidFill>
                  <a:schemeClr val="bg1"/>
                </a:solidFill>
              </a:rPr>
              <a:t>Review 2D Art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F60252-3B26-B643-B4D0-15408860D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940" y="2574091"/>
            <a:ext cx="1961718" cy="19617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1E1BB3-6764-1D41-B585-782E01DE76C3}"/>
              </a:ext>
            </a:extLst>
          </p:cNvPr>
          <p:cNvSpPr txBox="1">
            <a:spLocks noChangeAspect="1"/>
          </p:cNvSpPr>
          <p:nvPr/>
        </p:nvSpPr>
        <p:spPr>
          <a:xfrm>
            <a:off x="4398856" y="2512863"/>
            <a:ext cx="3600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SzPct val="150000"/>
              <a:buNone/>
            </a:pPr>
            <a:r>
              <a:rPr lang="de-CH" sz="3200" b="1" dirty="0">
                <a:solidFill>
                  <a:schemeClr val="bg1"/>
                </a:solidFill>
              </a:rPr>
              <a:t>✓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56B41C-938C-8B44-810D-63AAACD8CAEB}"/>
              </a:ext>
            </a:extLst>
          </p:cNvPr>
          <p:cNvSpPr txBox="1">
            <a:spLocks noChangeAspect="1"/>
          </p:cNvSpPr>
          <p:nvPr/>
        </p:nvSpPr>
        <p:spPr>
          <a:xfrm>
            <a:off x="4398856" y="3194950"/>
            <a:ext cx="3600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SzPct val="150000"/>
              <a:buNone/>
            </a:pPr>
            <a:r>
              <a:rPr lang="de-CH" sz="3200" b="1" dirty="0">
                <a:solidFill>
                  <a:schemeClr val="bg1"/>
                </a:solidFill>
              </a:rPr>
              <a:t>✓</a:t>
            </a:r>
            <a:endParaRPr lang="de-CH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A56E5C-6A1E-5148-AE6B-710F4893C5F3}"/>
              </a:ext>
            </a:extLst>
          </p:cNvPr>
          <p:cNvSpPr txBox="1">
            <a:spLocks noChangeAspect="1"/>
          </p:cNvSpPr>
          <p:nvPr/>
        </p:nvSpPr>
        <p:spPr>
          <a:xfrm>
            <a:off x="4398856" y="3877037"/>
            <a:ext cx="3600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SzPct val="150000"/>
              <a:buNone/>
            </a:pPr>
            <a:r>
              <a:rPr lang="de-CH" sz="3200" b="1" dirty="0">
                <a:solidFill>
                  <a:schemeClr val="bg1"/>
                </a:solidFill>
              </a:rPr>
              <a:t>✓</a:t>
            </a:r>
            <a:endParaRPr lang="de-CH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21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 build="p"/>
      <p:bldP spid="9" grpId="0" build="p"/>
      <p:bldP spid="14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B4F4E2-B113-764F-BB9A-CAD46F6D1F02}"/>
              </a:ext>
            </a:extLst>
          </p:cNvPr>
          <p:cNvSpPr txBox="1">
            <a:spLocks/>
          </p:cNvSpPr>
          <p:nvPr/>
        </p:nvSpPr>
        <p:spPr>
          <a:xfrm>
            <a:off x="874713" y="728662"/>
            <a:ext cx="10442575" cy="540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2400" dirty="0">
                <a:solidFill>
                  <a:schemeClr val="bg1"/>
                </a:solidFill>
              </a:rPr>
              <a:t>2D Art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253372-9A53-6148-8B7B-0B34200B71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68800" y="1276200"/>
            <a:ext cx="7654401" cy="43056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E2E6F58-5E1A-A348-8444-483C8167B8FF}"/>
              </a:ext>
            </a:extLst>
          </p:cNvPr>
          <p:cNvSpPr txBox="1">
            <a:spLocks/>
          </p:cNvSpPr>
          <p:nvPr/>
        </p:nvSpPr>
        <p:spPr>
          <a:xfrm>
            <a:off x="4277518" y="5597452"/>
            <a:ext cx="3636964" cy="540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2000" dirty="0">
                <a:solidFill>
                  <a:schemeClr val="bg1"/>
                </a:solidFill>
              </a:rPr>
              <a:t>Fliegende Insel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DDE58-D217-2148-A89A-54D174C670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68800" y="1276200"/>
            <a:ext cx="7654401" cy="43056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EDA7C68-1FCA-8648-B0E6-4FD06526EDEF}"/>
              </a:ext>
            </a:extLst>
          </p:cNvPr>
          <p:cNvSpPr txBox="1">
            <a:spLocks/>
          </p:cNvSpPr>
          <p:nvPr/>
        </p:nvSpPr>
        <p:spPr>
          <a:xfrm>
            <a:off x="4277519" y="5606913"/>
            <a:ext cx="3636963" cy="515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2000" dirty="0">
                <a:solidFill>
                  <a:schemeClr val="bg1"/>
                </a:solidFill>
              </a:rPr>
              <a:t>UI-Prototyp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68800" y="1276200"/>
            <a:ext cx="7654400" cy="4305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B0E190-D3A3-BC46-95D8-479594E51414}"/>
              </a:ext>
            </a:extLst>
          </p:cNvPr>
          <p:cNvSpPr txBox="1">
            <a:spLocks/>
          </p:cNvSpPr>
          <p:nvPr/>
        </p:nvSpPr>
        <p:spPr>
          <a:xfrm>
            <a:off x="4277518" y="5610996"/>
            <a:ext cx="3636964" cy="515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2000" dirty="0" err="1">
                <a:solidFill>
                  <a:schemeClr val="bg1"/>
                </a:solidFill>
              </a:rPr>
              <a:t>Skybox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19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2" grpId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276725" y="2349000"/>
            <a:ext cx="7040563" cy="21600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buSzPct val="100000"/>
              <a:buFont typeface="Apple Symbols" panose="02000000000000000000" pitchFamily="2" charset="-79"/>
              <a:buChar char="☐"/>
            </a:pPr>
            <a:r>
              <a:rPr lang="de-CH" sz="2400" dirty="0">
                <a:solidFill>
                  <a:schemeClr val="bg1"/>
                </a:solidFill>
              </a:rPr>
              <a:t> Gebäude modellieren (Greybox).</a:t>
            </a:r>
          </a:p>
          <a:p>
            <a:pPr>
              <a:lnSpc>
                <a:spcPct val="150000"/>
              </a:lnSpc>
              <a:buSzPct val="100000"/>
              <a:buFont typeface="Apple Symbols" panose="02000000000000000000" pitchFamily="2" charset="-79"/>
              <a:buChar char="☐"/>
            </a:pPr>
            <a:r>
              <a:rPr lang="de-CH" sz="2400" dirty="0">
                <a:solidFill>
                  <a:schemeClr val="bg1"/>
                </a:solidFill>
              </a:rPr>
              <a:t> Prototypen erster VFX (Wolken + Wasser).</a:t>
            </a:r>
          </a:p>
          <a:p>
            <a:pPr>
              <a:lnSpc>
                <a:spcPct val="150000"/>
              </a:lnSpc>
              <a:buSzPct val="100000"/>
              <a:buFont typeface="Apple Symbols" panose="02000000000000000000" pitchFamily="2" charset="-79"/>
              <a:buChar char="☐"/>
            </a:pPr>
            <a:r>
              <a:rPr lang="de-CH" sz="2400" dirty="0">
                <a:solidFill>
                  <a:schemeClr val="bg1"/>
                </a:solidFill>
              </a:rPr>
              <a:t> Art Direction (Shapes + Architecture + World).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4B55E3-D09A-2E4D-B798-2A4D40DFCF7A}"/>
              </a:ext>
            </a:extLst>
          </p:cNvPr>
          <p:cNvSpPr txBox="1">
            <a:spLocks/>
          </p:cNvSpPr>
          <p:nvPr/>
        </p:nvSpPr>
        <p:spPr>
          <a:xfrm>
            <a:off x="4276725" y="1808163"/>
            <a:ext cx="7040563" cy="535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CH" b="1" dirty="0">
                <a:solidFill>
                  <a:schemeClr val="bg1"/>
                </a:solidFill>
              </a:rPr>
              <a:t>Review 3D Art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F60252-3B26-B643-B4D0-15408860D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940" y="2574091"/>
            <a:ext cx="1961718" cy="19617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1E1BB3-6764-1D41-B585-782E01DE76C3}"/>
              </a:ext>
            </a:extLst>
          </p:cNvPr>
          <p:cNvSpPr txBox="1">
            <a:spLocks noChangeAspect="1"/>
          </p:cNvSpPr>
          <p:nvPr/>
        </p:nvSpPr>
        <p:spPr>
          <a:xfrm>
            <a:off x="4398856" y="2512863"/>
            <a:ext cx="3600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SzPct val="150000"/>
              <a:buNone/>
            </a:pPr>
            <a:r>
              <a:rPr lang="de-CH" sz="3200" b="1" dirty="0">
                <a:solidFill>
                  <a:schemeClr val="bg1"/>
                </a:solidFill>
              </a:rPr>
              <a:t>✓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56B41C-938C-8B44-810D-63AAACD8CAEB}"/>
              </a:ext>
            </a:extLst>
          </p:cNvPr>
          <p:cNvSpPr txBox="1">
            <a:spLocks noChangeAspect="1"/>
          </p:cNvSpPr>
          <p:nvPr/>
        </p:nvSpPr>
        <p:spPr>
          <a:xfrm>
            <a:off x="4398856" y="3194950"/>
            <a:ext cx="3600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SzPct val="150000"/>
              <a:buNone/>
            </a:pPr>
            <a:r>
              <a:rPr lang="de-CH" sz="3200" b="1" dirty="0">
                <a:solidFill>
                  <a:schemeClr val="bg1"/>
                </a:solidFill>
              </a:rPr>
              <a:t>✓</a:t>
            </a:r>
            <a:endParaRPr lang="de-CH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A56E5C-6A1E-5148-AE6B-710F4893C5F3}"/>
              </a:ext>
            </a:extLst>
          </p:cNvPr>
          <p:cNvSpPr txBox="1">
            <a:spLocks noChangeAspect="1"/>
          </p:cNvSpPr>
          <p:nvPr/>
        </p:nvSpPr>
        <p:spPr>
          <a:xfrm>
            <a:off x="4398856" y="3877037"/>
            <a:ext cx="3600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SzPct val="150000"/>
              <a:buNone/>
            </a:pPr>
            <a:r>
              <a:rPr lang="de-CH" sz="3200" b="1" dirty="0">
                <a:solidFill>
                  <a:schemeClr val="bg1"/>
                </a:solidFill>
              </a:rPr>
              <a:t>✓</a:t>
            </a:r>
            <a:endParaRPr lang="de-CH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25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 build="p"/>
      <p:bldP spid="9" grpId="0" build="p"/>
      <p:bldP spid="14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B4F4E2-B113-764F-BB9A-CAD46F6D1F02}"/>
              </a:ext>
            </a:extLst>
          </p:cNvPr>
          <p:cNvSpPr txBox="1">
            <a:spLocks/>
          </p:cNvSpPr>
          <p:nvPr/>
        </p:nvSpPr>
        <p:spPr>
          <a:xfrm>
            <a:off x="874713" y="728662"/>
            <a:ext cx="10442575" cy="540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2400" dirty="0">
                <a:solidFill>
                  <a:schemeClr val="bg1"/>
                </a:solidFill>
              </a:rPr>
              <a:t>3D Art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253372-9A53-6148-8B7B-0B34200B71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68800" y="1276200"/>
            <a:ext cx="7654400" cy="43056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E2E6F58-5E1A-A348-8444-483C8167B8FF}"/>
              </a:ext>
            </a:extLst>
          </p:cNvPr>
          <p:cNvSpPr txBox="1">
            <a:spLocks/>
          </p:cNvSpPr>
          <p:nvPr/>
        </p:nvSpPr>
        <p:spPr>
          <a:xfrm>
            <a:off x="4277518" y="5601317"/>
            <a:ext cx="3636964" cy="540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2000" dirty="0">
                <a:solidFill>
                  <a:schemeClr val="bg1"/>
                </a:solidFill>
              </a:rPr>
              <a:t>Wasser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DDE58-D217-2148-A89A-54D174C670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68802" y="1276201"/>
            <a:ext cx="7654396" cy="430559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EDA7C68-1FCA-8648-B0E6-4FD06526EDEF}"/>
              </a:ext>
            </a:extLst>
          </p:cNvPr>
          <p:cNvSpPr txBox="1">
            <a:spLocks/>
          </p:cNvSpPr>
          <p:nvPr/>
        </p:nvSpPr>
        <p:spPr>
          <a:xfrm>
            <a:off x="4277519" y="5581798"/>
            <a:ext cx="3636963" cy="515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2000" dirty="0">
                <a:solidFill>
                  <a:schemeClr val="bg1"/>
                </a:solidFill>
              </a:rPr>
              <a:t>Wolken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56000" y="1269000"/>
            <a:ext cx="7680000" cy="4320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B0E190-D3A3-BC46-95D8-479594E51414}"/>
              </a:ext>
            </a:extLst>
          </p:cNvPr>
          <p:cNvSpPr txBox="1">
            <a:spLocks/>
          </p:cNvSpPr>
          <p:nvPr/>
        </p:nvSpPr>
        <p:spPr>
          <a:xfrm>
            <a:off x="4277518" y="5614456"/>
            <a:ext cx="3636964" cy="515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2000" dirty="0">
                <a:solidFill>
                  <a:schemeClr val="bg1"/>
                </a:solidFill>
              </a:rPr>
              <a:t>Gebäude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65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2" grpId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276725" y="2349000"/>
            <a:ext cx="7040563" cy="21600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buSzPct val="100000"/>
              <a:buFont typeface="Apple Symbols" panose="02000000000000000000" pitchFamily="2" charset="-79"/>
              <a:buChar char="☐"/>
            </a:pPr>
            <a:r>
              <a:rPr lang="de-CH" sz="2400" dirty="0">
                <a:solidFill>
                  <a:schemeClr val="bg1"/>
                </a:solidFill>
              </a:rPr>
              <a:t> Deck </a:t>
            </a:r>
            <a:r>
              <a:rPr lang="de-CH" sz="2400" dirty="0" err="1">
                <a:solidFill>
                  <a:schemeClr val="bg1"/>
                </a:solidFill>
              </a:rPr>
              <a:t>Selection</a:t>
            </a:r>
            <a:r>
              <a:rPr lang="de-CH" sz="2400" dirty="0">
                <a:solidFill>
                  <a:schemeClr val="bg1"/>
                </a:solidFill>
              </a:rPr>
              <a:t> + Fail State implementieren.</a:t>
            </a:r>
          </a:p>
          <a:p>
            <a:pPr>
              <a:lnSpc>
                <a:spcPct val="150000"/>
              </a:lnSpc>
              <a:buSzPct val="100000"/>
              <a:buFont typeface="Apple Symbols" panose="02000000000000000000" pitchFamily="2" charset="-79"/>
              <a:buChar char="☐"/>
            </a:pPr>
            <a:r>
              <a:rPr lang="de-CH" sz="2400" dirty="0">
                <a:solidFill>
                  <a:schemeClr val="bg1"/>
                </a:solidFill>
              </a:rPr>
              <a:t> Unit Placement verbessern (</a:t>
            </a:r>
            <a:r>
              <a:rPr lang="de-CH" sz="2400" dirty="0" err="1">
                <a:solidFill>
                  <a:schemeClr val="bg1"/>
                </a:solidFill>
              </a:rPr>
              <a:t>Collision</a:t>
            </a:r>
            <a:r>
              <a:rPr lang="de-CH" sz="2400" dirty="0">
                <a:solidFill>
                  <a:schemeClr val="bg1"/>
                </a:solidFill>
              </a:rPr>
              <a:t> </a:t>
            </a:r>
            <a:r>
              <a:rPr lang="de-CH" sz="2400" dirty="0" err="1">
                <a:solidFill>
                  <a:schemeClr val="bg1"/>
                </a:solidFill>
              </a:rPr>
              <a:t>Glitches</a:t>
            </a:r>
            <a:r>
              <a:rPr lang="de-CH" sz="2400" dirty="0">
                <a:solidFill>
                  <a:schemeClr val="bg1"/>
                </a:solidFill>
              </a:rPr>
              <a:t>).</a:t>
            </a:r>
          </a:p>
          <a:p>
            <a:pPr>
              <a:lnSpc>
                <a:spcPct val="150000"/>
              </a:lnSpc>
              <a:buSzPct val="100000"/>
              <a:buFont typeface="Apple Symbols" panose="02000000000000000000" pitchFamily="2" charset="-79"/>
              <a:buChar char="☐"/>
            </a:pPr>
            <a:r>
              <a:rPr lang="de-CH" sz="2400" dirty="0">
                <a:solidFill>
                  <a:schemeClr val="bg1"/>
                </a:solidFill>
              </a:rPr>
              <a:t> UI-Prototyp implementieren.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4B55E3-D09A-2E4D-B798-2A4D40DFCF7A}"/>
              </a:ext>
            </a:extLst>
          </p:cNvPr>
          <p:cNvSpPr txBox="1">
            <a:spLocks/>
          </p:cNvSpPr>
          <p:nvPr/>
        </p:nvSpPr>
        <p:spPr>
          <a:xfrm>
            <a:off x="4276725" y="1808163"/>
            <a:ext cx="7040563" cy="535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CH" b="1" dirty="0">
                <a:solidFill>
                  <a:schemeClr val="bg1"/>
                </a:solidFill>
              </a:rPr>
              <a:t>Review </a:t>
            </a:r>
            <a:r>
              <a:rPr lang="de-CH" b="1" dirty="0" err="1">
                <a:solidFill>
                  <a:schemeClr val="bg1"/>
                </a:solidFill>
              </a:rPr>
              <a:t>Coding</a:t>
            </a:r>
            <a:endParaRPr lang="de-CH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F60252-3B26-B643-B4D0-15408860D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940" y="2574091"/>
            <a:ext cx="1961718" cy="19617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1E1BB3-6764-1D41-B585-782E01DE76C3}"/>
              </a:ext>
            </a:extLst>
          </p:cNvPr>
          <p:cNvSpPr txBox="1">
            <a:spLocks noChangeAspect="1"/>
          </p:cNvSpPr>
          <p:nvPr/>
        </p:nvSpPr>
        <p:spPr>
          <a:xfrm>
            <a:off x="4398856" y="2512863"/>
            <a:ext cx="3600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SzPct val="150000"/>
              <a:buNone/>
            </a:pPr>
            <a:r>
              <a:rPr lang="de-CH" sz="3200" b="1" dirty="0">
                <a:solidFill>
                  <a:schemeClr val="bg1"/>
                </a:solidFill>
              </a:rPr>
              <a:t>✓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56B41C-938C-8B44-810D-63AAACD8CAEB}"/>
              </a:ext>
            </a:extLst>
          </p:cNvPr>
          <p:cNvSpPr txBox="1">
            <a:spLocks noChangeAspect="1"/>
          </p:cNvSpPr>
          <p:nvPr/>
        </p:nvSpPr>
        <p:spPr>
          <a:xfrm>
            <a:off x="4398856" y="3194950"/>
            <a:ext cx="3600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SzPct val="150000"/>
              <a:buNone/>
            </a:pPr>
            <a:r>
              <a:rPr lang="de-CH" sz="3200" b="1" dirty="0">
                <a:solidFill>
                  <a:schemeClr val="bg1"/>
                </a:solidFill>
              </a:rPr>
              <a:t>✓</a:t>
            </a:r>
            <a:endParaRPr lang="de-CH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A56E5C-6A1E-5148-AE6B-710F4893C5F3}"/>
              </a:ext>
            </a:extLst>
          </p:cNvPr>
          <p:cNvSpPr txBox="1">
            <a:spLocks noChangeAspect="1"/>
          </p:cNvSpPr>
          <p:nvPr/>
        </p:nvSpPr>
        <p:spPr>
          <a:xfrm>
            <a:off x="4398856" y="3877037"/>
            <a:ext cx="3600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SzPct val="150000"/>
              <a:buNone/>
            </a:pPr>
            <a:r>
              <a:rPr lang="de-CH" sz="3200" b="1" dirty="0">
                <a:solidFill>
                  <a:schemeClr val="bg1"/>
                </a:solidFill>
              </a:rPr>
              <a:t>✓</a:t>
            </a:r>
            <a:endParaRPr lang="de-CH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79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 build="p"/>
      <p:bldP spid="9" grpId="0" build="p"/>
      <p:bldP spid="14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402CEEE-EB92-5042-8C37-BDAF7499EBA8}"/>
              </a:ext>
            </a:extLst>
          </p:cNvPr>
          <p:cNvGrpSpPr/>
          <p:nvPr/>
        </p:nvGrpSpPr>
        <p:grpSpPr>
          <a:xfrm>
            <a:off x="5255400" y="2227800"/>
            <a:ext cx="1681200" cy="2401200"/>
            <a:chOff x="5255400" y="2227800"/>
            <a:chExt cx="1681200" cy="2401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6D3A9B-B83B-1344-8941-C485A1AA8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400" y="2227800"/>
              <a:ext cx="1681200" cy="1681200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36292500-D054-B94D-B3EE-77D5707C2157}"/>
                </a:ext>
              </a:extLst>
            </p:cNvPr>
            <p:cNvSpPr txBox="1">
              <a:spLocks/>
            </p:cNvSpPr>
            <p:nvPr/>
          </p:nvSpPr>
          <p:spPr>
            <a:xfrm>
              <a:off x="5376000" y="3909000"/>
              <a:ext cx="1440000" cy="72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de-CH" sz="2400" dirty="0">
                  <a:solidFill>
                    <a:schemeClr val="bg1"/>
                  </a:solidFill>
                </a:rPr>
                <a:t>D E M O</a:t>
              </a:r>
              <a:endParaRPr lang="en-GB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942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209" y="2487766"/>
            <a:ext cx="1961718" cy="196171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67606" y="2349000"/>
            <a:ext cx="6987600" cy="21600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Early Access </a:t>
            </a:r>
            <a:r>
              <a:rPr lang="en-GB" sz="2400" dirty="0" err="1">
                <a:solidFill>
                  <a:schemeClr val="bg1"/>
                </a:solidFill>
              </a:rPr>
              <a:t>starten</a:t>
            </a:r>
            <a:r>
              <a:rPr lang="en-GB"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GB" sz="2400" dirty="0" err="1">
                <a:solidFill>
                  <a:schemeClr val="bg1"/>
                </a:solidFill>
              </a:rPr>
              <a:t>Sämtliche</a:t>
            </a:r>
            <a:r>
              <a:rPr lang="en-GB" sz="2400" dirty="0">
                <a:solidFill>
                  <a:schemeClr val="bg1"/>
                </a:solidFill>
              </a:rPr>
              <a:t> Assets </a:t>
            </a:r>
            <a:r>
              <a:rPr lang="en-GB" sz="2400" dirty="0" err="1">
                <a:solidFill>
                  <a:schemeClr val="bg1"/>
                </a:solidFill>
              </a:rPr>
              <a:t>modellieren</a:t>
            </a:r>
            <a:r>
              <a:rPr lang="en-GB"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UI und Tutorial </a:t>
            </a:r>
            <a:r>
              <a:rPr lang="en-GB" sz="2400" dirty="0" err="1">
                <a:solidFill>
                  <a:schemeClr val="bg1"/>
                </a:solidFill>
              </a:rPr>
              <a:t>iterieren</a:t>
            </a:r>
            <a:r>
              <a:rPr lang="en-GB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4B55E3-D09A-2E4D-B798-2A4D40DFCF7A}"/>
              </a:ext>
            </a:extLst>
          </p:cNvPr>
          <p:cNvSpPr txBox="1">
            <a:spLocks/>
          </p:cNvSpPr>
          <p:nvPr/>
        </p:nvSpPr>
        <p:spPr>
          <a:xfrm>
            <a:off x="4367606" y="1668625"/>
            <a:ext cx="6987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b="1" dirty="0" err="1">
                <a:solidFill>
                  <a:schemeClr val="bg1"/>
                </a:solidFill>
              </a:rPr>
              <a:t>Ziele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für</a:t>
            </a:r>
            <a:r>
              <a:rPr lang="en-GB" b="1" dirty="0">
                <a:solidFill>
                  <a:schemeClr val="bg1"/>
                </a:solidFill>
              </a:rPr>
              <a:t> Gate II</a:t>
            </a:r>
          </a:p>
        </p:txBody>
      </p:sp>
    </p:spTree>
    <p:extLst>
      <p:ext uri="{BB962C8B-B14F-4D97-AF65-F5344CB8AC3E}">
        <p14:creationId xmlns:p14="http://schemas.microsoft.com/office/powerpoint/2010/main" val="3100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474FB5-E58A-F947-86EF-A50A059177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9" b="25721"/>
          <a:stretch/>
        </p:blipFill>
        <p:spPr>
          <a:xfrm>
            <a:off x="5477256" y="0"/>
            <a:ext cx="6714744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660F6F-2FB8-024C-A91E-AB9A990E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50" y="1777098"/>
            <a:ext cx="3820958" cy="2880000"/>
          </a:xfrm>
        </p:spPr>
        <p:txBody>
          <a:bodyPr anchor="ctr">
            <a:normAutofit/>
          </a:bodyPr>
          <a:lstStyle/>
          <a:p>
            <a:pPr marL="0" lvl="0" indent="0" algn="ctr" fontAlgn="ctr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de-CH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Early Access</a:t>
            </a:r>
          </a:p>
          <a:p>
            <a:pPr marL="0" lvl="0" indent="0" algn="ctr" fontAlgn="ctr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de-CH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17. Juni 2019</a:t>
            </a:r>
            <a:endParaRPr lang="en-US" sz="2400" dirty="0">
              <a:solidFill>
                <a:schemeClr val="bg1"/>
              </a:solidFill>
              <a:latin typeface="Coventry Gard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91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3707AB4-285A-B24E-BBAE-EF303C556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035" y="771288"/>
            <a:ext cx="953931" cy="100799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DF707-956A-CA47-ABAD-8493EE8ED528}"/>
              </a:ext>
            </a:extLst>
          </p:cNvPr>
          <p:cNvGrpSpPr/>
          <p:nvPr/>
        </p:nvGrpSpPr>
        <p:grpSpPr>
          <a:xfrm>
            <a:off x="957851" y="2649771"/>
            <a:ext cx="3068240" cy="720000"/>
            <a:chOff x="1911000" y="2464709"/>
            <a:chExt cx="3068240" cy="72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64AE915-B437-764E-9746-FD45C2A05C49}"/>
                </a:ext>
              </a:extLst>
            </p:cNvPr>
            <p:cNvSpPr/>
            <p:nvPr/>
          </p:nvSpPr>
          <p:spPr>
            <a:xfrm>
              <a:off x="2819240" y="2626199"/>
              <a:ext cx="2160000" cy="400110"/>
            </a:xfrm>
            <a:prstGeom prst="rect">
              <a:avLst/>
            </a:prstGeom>
          </p:spPr>
          <p:txBody>
            <a:bodyPr anchor="ctr">
              <a:noAutofit/>
            </a:bodyPr>
            <a:lstStyle/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de-CH" sz="20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Oliver Leins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1997BE3-8043-7440-8F4D-405010052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1000" y="2464709"/>
              <a:ext cx="720000" cy="7200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5D2A3C-F2F2-544A-A86F-6696CC0178A9}"/>
              </a:ext>
            </a:extLst>
          </p:cNvPr>
          <p:cNvGrpSpPr/>
          <p:nvPr/>
        </p:nvGrpSpPr>
        <p:grpSpPr>
          <a:xfrm>
            <a:off x="4534964" y="2653184"/>
            <a:ext cx="3064321" cy="720000"/>
            <a:chOff x="6231000" y="2459553"/>
            <a:chExt cx="3064321" cy="720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216ABC8-9B5E-9040-BCF7-2509E1505EFD}"/>
                </a:ext>
              </a:extLst>
            </p:cNvPr>
            <p:cNvSpPr/>
            <p:nvPr/>
          </p:nvSpPr>
          <p:spPr>
            <a:xfrm>
              <a:off x="7135321" y="2624654"/>
              <a:ext cx="2160000" cy="400110"/>
            </a:xfrm>
            <a:prstGeom prst="rect">
              <a:avLst/>
            </a:prstGeom>
          </p:spPr>
          <p:txBody>
            <a:bodyPr anchor="ctr">
              <a:noAutofit/>
            </a:bodyPr>
            <a:lstStyle/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de-CH" sz="20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Nicolas </a:t>
              </a:r>
              <a:r>
                <a:rPr lang="de-CH" sz="2000" dirty="0" err="1">
                  <a:solidFill>
                    <a:schemeClr val="bg1"/>
                  </a:solidFill>
                  <a:cs typeface="Calibri Light" panose="020F0302020204030204" pitchFamily="34" charset="0"/>
                </a:rPr>
                <a:t>Streule</a:t>
              </a:r>
              <a:endParaRPr lang="de-CH" sz="2000" dirty="0">
                <a:solidFill>
                  <a:schemeClr val="bg1"/>
                </a:solidFill>
                <a:cs typeface="Calibri Light" panose="020F0302020204030204" pitchFamily="34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2810685-EABC-B847-B234-E9661E254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1000" y="2459553"/>
              <a:ext cx="720000" cy="7200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0D89BF-5A30-B54F-BB99-91F548B46DAC}"/>
              </a:ext>
            </a:extLst>
          </p:cNvPr>
          <p:cNvGrpSpPr/>
          <p:nvPr/>
        </p:nvGrpSpPr>
        <p:grpSpPr>
          <a:xfrm>
            <a:off x="4535699" y="3649092"/>
            <a:ext cx="3062851" cy="1429622"/>
            <a:chOff x="1947000" y="3540275"/>
            <a:chExt cx="3062851" cy="142962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FF0725-E0E5-2C4C-AA60-EC515927E105}"/>
                </a:ext>
              </a:extLst>
            </p:cNvPr>
            <p:cNvSpPr/>
            <p:nvPr/>
          </p:nvSpPr>
          <p:spPr>
            <a:xfrm>
              <a:off x="2849851" y="3540275"/>
              <a:ext cx="2160000" cy="1429622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marL="571500" marR="0" lvl="0" indent="-57150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de-CH" sz="20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Judith </a:t>
              </a:r>
              <a:r>
                <a:rPr lang="de-CH" sz="2000" dirty="0" err="1">
                  <a:solidFill>
                    <a:schemeClr val="bg1"/>
                  </a:solidFill>
                  <a:cs typeface="Calibri Light" panose="020F0302020204030204" pitchFamily="34" charset="0"/>
                </a:rPr>
                <a:t>Hühne</a:t>
              </a:r>
              <a:endParaRPr lang="de-CH" sz="2000" dirty="0">
                <a:solidFill>
                  <a:schemeClr val="bg1"/>
                </a:solidFill>
                <a:cs typeface="Calibri Light" panose="020F0302020204030204" pitchFamily="34" charset="0"/>
              </a:endParaRPr>
            </a:p>
            <a:p>
              <a:pPr marL="571500" marR="0" lvl="0" indent="-57150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de-CH" sz="20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Maximilian </a:t>
              </a:r>
              <a:r>
                <a:rPr lang="de-CH" sz="2000" dirty="0" err="1">
                  <a:solidFill>
                    <a:schemeClr val="bg1"/>
                  </a:solidFill>
                  <a:cs typeface="Calibri Light" panose="020F0302020204030204" pitchFamily="34" charset="0"/>
                </a:rPr>
                <a:t>Lessle</a:t>
              </a:r>
              <a:endParaRPr lang="de-CH" sz="2000" dirty="0">
                <a:solidFill>
                  <a:schemeClr val="bg1"/>
                </a:solidFill>
                <a:cs typeface="Calibri Light" panose="020F0302020204030204" pitchFamily="34" charset="0"/>
              </a:endParaRPr>
            </a:p>
            <a:p>
              <a:pPr marL="571500" marR="0" lvl="0" indent="-57150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de-CH" sz="20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Robin Lee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FD303E6-757D-E14B-A046-178DDA599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7000" y="3895084"/>
              <a:ext cx="720000" cy="72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2AD657-149D-0F4C-BA21-0D6933650DA2}"/>
              </a:ext>
            </a:extLst>
          </p:cNvPr>
          <p:cNvGrpSpPr/>
          <p:nvPr/>
        </p:nvGrpSpPr>
        <p:grpSpPr>
          <a:xfrm>
            <a:off x="8277491" y="2656368"/>
            <a:ext cx="3060402" cy="720000"/>
            <a:chOff x="6231000" y="3914334"/>
            <a:chExt cx="3060402" cy="72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2B4D4A-6D43-CC4B-AC23-A1B4B754503A}"/>
                </a:ext>
              </a:extLst>
            </p:cNvPr>
            <p:cNvSpPr/>
            <p:nvPr/>
          </p:nvSpPr>
          <p:spPr>
            <a:xfrm>
              <a:off x="7131402" y="4074279"/>
              <a:ext cx="2160000" cy="400110"/>
            </a:xfrm>
            <a:prstGeom prst="rect">
              <a:avLst/>
            </a:prstGeom>
          </p:spPr>
          <p:txBody>
            <a:bodyPr anchor="ctr">
              <a:noAutofit/>
            </a:bodyPr>
            <a:lstStyle/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de-CH" sz="20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Robert </a:t>
              </a:r>
              <a:r>
                <a:rPr lang="de-CH" sz="2000" dirty="0" err="1">
                  <a:solidFill>
                    <a:schemeClr val="bg1"/>
                  </a:solidFill>
                  <a:cs typeface="Calibri Light" panose="020F0302020204030204" pitchFamily="34" charset="0"/>
                </a:rPr>
                <a:t>Bellin</a:t>
              </a:r>
              <a:endParaRPr lang="de-CH" sz="2000" dirty="0">
                <a:solidFill>
                  <a:schemeClr val="bg1"/>
                </a:solidFill>
                <a:cs typeface="Calibri Light" panose="020F0302020204030204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A54EE2E-0E24-6D43-A145-8A6828D2C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31000" y="3914334"/>
              <a:ext cx="720000" cy="72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61932C-811E-BF45-9D4B-3A2E3B3A29DE}"/>
              </a:ext>
            </a:extLst>
          </p:cNvPr>
          <p:cNvGrpSpPr/>
          <p:nvPr/>
        </p:nvGrpSpPr>
        <p:grpSpPr>
          <a:xfrm>
            <a:off x="8277491" y="4002624"/>
            <a:ext cx="3067964" cy="720000"/>
            <a:chOff x="6231000" y="3877084"/>
            <a:chExt cx="3068895" cy="720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95DD06-282D-5742-984A-7AECCC233DCF}"/>
                </a:ext>
              </a:extLst>
            </p:cNvPr>
            <p:cNvSpPr/>
            <p:nvPr/>
          </p:nvSpPr>
          <p:spPr>
            <a:xfrm>
              <a:off x="7139240" y="4035779"/>
              <a:ext cx="2160655" cy="400110"/>
            </a:xfrm>
            <a:prstGeom prst="rect">
              <a:avLst/>
            </a:prstGeom>
          </p:spPr>
          <p:txBody>
            <a:bodyPr anchor="ctr">
              <a:noAutofit/>
            </a:bodyPr>
            <a:lstStyle/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de-CH" sz="20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Alex Diggelmann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BEE0397-65B0-CB40-9BE3-CB015E3AA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31000" y="3877084"/>
              <a:ext cx="720000" cy="7200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5FCC96-9952-A849-AD9F-19DA046DEC15}"/>
              </a:ext>
            </a:extLst>
          </p:cNvPr>
          <p:cNvGrpSpPr/>
          <p:nvPr/>
        </p:nvGrpSpPr>
        <p:grpSpPr>
          <a:xfrm>
            <a:off x="957851" y="4002624"/>
            <a:ext cx="3068240" cy="720000"/>
            <a:chOff x="6231000" y="3877084"/>
            <a:chExt cx="3068240" cy="720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F61336E-191F-C34C-A10A-129491A6E770}"/>
                </a:ext>
              </a:extLst>
            </p:cNvPr>
            <p:cNvSpPr/>
            <p:nvPr/>
          </p:nvSpPr>
          <p:spPr>
            <a:xfrm>
              <a:off x="7139240" y="4035779"/>
              <a:ext cx="2160000" cy="400110"/>
            </a:xfrm>
            <a:prstGeom prst="rect">
              <a:avLst/>
            </a:prstGeom>
          </p:spPr>
          <p:txBody>
            <a:bodyPr anchor="ctr">
              <a:noAutofit/>
            </a:bodyPr>
            <a:lstStyle/>
            <a:p>
              <a:pPr marL="571500" marR="0" lvl="0" indent="-571500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de-CH" sz="20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Maria </a:t>
              </a:r>
              <a:r>
                <a:rPr lang="de-CH" sz="2000" dirty="0" err="1">
                  <a:solidFill>
                    <a:schemeClr val="bg1"/>
                  </a:solidFill>
                  <a:cs typeface="Calibri Light" panose="020F0302020204030204" pitchFamily="34" charset="0"/>
                </a:rPr>
                <a:t>Perakis</a:t>
              </a:r>
              <a:endParaRPr lang="de-CH" sz="2000" dirty="0">
                <a:solidFill>
                  <a:schemeClr val="bg1"/>
                </a:solidFill>
                <a:cs typeface="Calibri Light" panose="020F0302020204030204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5E00F16-F03C-A646-9CD2-A1BD29910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31000" y="3877084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94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E7FA295-D1D1-E149-90E8-7F984297461F}"/>
              </a:ext>
            </a:extLst>
          </p:cNvPr>
          <p:cNvSpPr/>
          <p:nvPr/>
        </p:nvSpPr>
        <p:spPr>
          <a:xfrm>
            <a:off x="7200348" y="2870573"/>
            <a:ext cx="411694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571500" indent="-571500">
              <a:defRPr/>
            </a:pPr>
            <a:r>
              <a:rPr lang="de-CH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oliver-leins.itch.io</a:t>
            </a:r>
            <a:r>
              <a:rPr lang="de-CH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CH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helios</a:t>
            </a:r>
            <a:endParaRPr lang="de-CH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21F283B-9ADA-6E40-BD79-850BAA68A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318" y="2709166"/>
            <a:ext cx="719834" cy="71983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44762DD-1B4D-7845-A577-0000D3E24F01}"/>
              </a:ext>
            </a:extLst>
          </p:cNvPr>
          <p:cNvSpPr/>
          <p:nvPr/>
        </p:nvSpPr>
        <p:spPr>
          <a:xfrm>
            <a:off x="7200348" y="3992845"/>
            <a:ext cx="411694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571500" lvl="0" indent="-571500">
              <a:defRPr/>
            </a:pPr>
            <a:r>
              <a:rPr lang="de-CH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www.facebook.com</a:t>
            </a:r>
            <a:r>
              <a:rPr lang="de-CH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/helios.studio403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7472B7B-9A10-7442-9EB6-0C33F0566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318" y="3814983"/>
            <a:ext cx="719834" cy="71983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EED4705-069F-4B4E-A7A3-438B9528E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350" y="2518129"/>
            <a:ext cx="2160000" cy="2160000"/>
          </a:xfrm>
          <a:prstGeom prst="rect">
            <a:avLst/>
          </a:prstGeom>
          <a:noFill/>
        </p:spPr>
      </p:pic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C63978E-934C-D240-A1D3-7B60708D7C7C}"/>
              </a:ext>
            </a:extLst>
          </p:cNvPr>
          <p:cNvSpPr txBox="1">
            <a:spLocks/>
          </p:cNvSpPr>
          <p:nvPr/>
        </p:nvSpPr>
        <p:spPr>
          <a:xfrm>
            <a:off x="874713" y="1808163"/>
            <a:ext cx="5221287" cy="541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CH" sz="2400" dirty="0">
                <a:solidFill>
                  <a:schemeClr val="bg1"/>
                </a:solidFill>
              </a:rPr>
              <a:t>T H A N K  Y O U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36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050" y="1777098"/>
            <a:ext cx="10515600" cy="2880000"/>
          </a:xfrm>
        </p:spPr>
        <p:txBody>
          <a:bodyPr anchor="ctr">
            <a:normAutofit/>
          </a:bodyPr>
          <a:lstStyle/>
          <a:p>
            <a:pPr marL="0" lvl="0" indent="0" algn="ctr" fontAlgn="ctr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de-CH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Ein Crossover aus </a:t>
            </a:r>
            <a:r>
              <a:rPr lang="de-CH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 Builder und Kartenspiel</a:t>
            </a:r>
            <a:endParaRPr lang="de-CH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fontAlgn="ctr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de-CH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 </a:t>
            </a:r>
            <a:r>
              <a:rPr lang="de-CH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Steampunk-Look</a:t>
            </a:r>
            <a:r>
              <a:rPr lang="de-CH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in dem die Spieler*innen eine Siedlung</a:t>
            </a:r>
          </a:p>
          <a:p>
            <a:pPr marL="0" lvl="0" indent="0" algn="ctr" fontAlgn="ctr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de-CH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durch </a:t>
            </a:r>
            <a:r>
              <a:rPr lang="de-CH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kluge Städteplanung</a:t>
            </a:r>
            <a:r>
              <a:rPr lang="de-CH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zur Großstadt aufbauen.</a:t>
            </a:r>
            <a:endParaRPr lang="en-US" sz="2400" dirty="0">
              <a:solidFill>
                <a:schemeClr val="bg1"/>
              </a:solidFill>
              <a:latin typeface="Coventry Garde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7C2C0-8835-964B-90FC-2ED8D55C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00" y="774100"/>
            <a:ext cx="1080000" cy="10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725024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050" y="1777098"/>
            <a:ext cx="10515600" cy="2880000"/>
          </a:xfrm>
        </p:spPr>
        <p:txBody>
          <a:bodyPr anchor="ctr">
            <a:normAutofit/>
          </a:bodyPr>
          <a:lstStyle/>
          <a:p>
            <a:pPr marL="0" lvl="0" indent="0" algn="ctr" fontAlgn="ctr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de-CH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Ok, ok! </a:t>
            </a:r>
            <a:r>
              <a:rPr lang="de-CH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de-CH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de-CH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CH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twist</a:t>
            </a:r>
            <a:r>
              <a:rPr lang="de-CH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en-US" sz="2400" dirty="0">
              <a:solidFill>
                <a:schemeClr val="bg1"/>
              </a:solidFill>
              <a:latin typeface="Coventry Gard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6AEB8E9-DB15-4542-9303-F93DC2E98836}"/>
              </a:ext>
            </a:extLst>
          </p:cNvPr>
          <p:cNvSpPr txBox="1">
            <a:spLocks/>
          </p:cNvSpPr>
          <p:nvPr/>
        </p:nvSpPr>
        <p:spPr>
          <a:xfrm>
            <a:off x="838200" y="549000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2400">
                <a:solidFill>
                  <a:schemeClr val="bg1"/>
                </a:solidFill>
              </a:rPr>
              <a:t>Mechanical Twists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E98CA0-C54F-2E4D-BD62-564BBB772F37}"/>
              </a:ext>
            </a:extLst>
          </p:cNvPr>
          <p:cNvSpPr txBox="1">
            <a:spLocks/>
          </p:cNvSpPr>
          <p:nvPr/>
        </p:nvSpPr>
        <p:spPr>
          <a:xfrm>
            <a:off x="1043395" y="4465041"/>
            <a:ext cx="2160000" cy="144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CH" sz="2000" dirty="0">
                <a:solidFill>
                  <a:schemeClr val="bg1"/>
                </a:solidFill>
              </a:rPr>
              <a:t>Ereignisse, welche die Siedlung beeinflussen.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A1ADEA-DDE7-A84E-A1A0-C78DEC2538C6}"/>
              </a:ext>
            </a:extLst>
          </p:cNvPr>
          <p:cNvGrpSpPr/>
          <p:nvPr/>
        </p:nvGrpSpPr>
        <p:grpSpPr>
          <a:xfrm>
            <a:off x="1043395" y="2042295"/>
            <a:ext cx="2160000" cy="2422746"/>
            <a:chOff x="3179263" y="2042295"/>
            <a:chExt cx="2160000" cy="24227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018FDD-AACB-AD49-8583-656E93DE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9263" y="2042295"/>
              <a:ext cx="1800000" cy="1800000"/>
            </a:xfrm>
            <a:prstGeom prst="rect">
              <a:avLst/>
            </a:prstGeom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0AFFAA68-EFF3-304E-80F6-82F86B465AA4}"/>
                </a:ext>
              </a:extLst>
            </p:cNvPr>
            <p:cNvSpPr txBox="1">
              <a:spLocks/>
            </p:cNvSpPr>
            <p:nvPr/>
          </p:nvSpPr>
          <p:spPr>
            <a:xfrm>
              <a:off x="3179263" y="3928883"/>
              <a:ext cx="2160000" cy="53615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de-CH" sz="2400" b="1" dirty="0">
                  <a:solidFill>
                    <a:schemeClr val="bg1"/>
                  </a:solidFill>
                </a:rPr>
                <a:t>World Events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FDFB00-7495-7645-858A-C49179949FAD}"/>
              </a:ext>
            </a:extLst>
          </p:cNvPr>
          <p:cNvSpPr txBox="1">
            <a:spLocks/>
          </p:cNvSpPr>
          <p:nvPr/>
        </p:nvSpPr>
        <p:spPr>
          <a:xfrm>
            <a:off x="3691797" y="4465041"/>
            <a:ext cx="2160000" cy="144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CH" sz="2000" dirty="0">
                <a:solidFill>
                  <a:schemeClr val="bg1"/>
                </a:solidFill>
              </a:rPr>
              <a:t>Einheiten an Felswänden von Plateaus bauen.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3600FE-02D0-AE48-AFC6-4525E30DE865}"/>
              </a:ext>
            </a:extLst>
          </p:cNvPr>
          <p:cNvGrpSpPr/>
          <p:nvPr/>
        </p:nvGrpSpPr>
        <p:grpSpPr>
          <a:xfrm>
            <a:off x="3637798" y="2042295"/>
            <a:ext cx="2268000" cy="2422746"/>
            <a:chOff x="6779689" y="2042295"/>
            <a:chExt cx="2268000" cy="242274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D4C1ACB-FE95-5C40-87F7-9C356EE1B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3688" y="2042295"/>
              <a:ext cx="1800000" cy="1800000"/>
            </a:xfrm>
            <a:prstGeom prst="rect">
              <a:avLst/>
            </a:prstGeom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491F4D45-6F36-1C46-8010-BDCDEB3B708A}"/>
                </a:ext>
              </a:extLst>
            </p:cNvPr>
            <p:cNvSpPr txBox="1">
              <a:spLocks/>
            </p:cNvSpPr>
            <p:nvPr/>
          </p:nvSpPr>
          <p:spPr>
            <a:xfrm>
              <a:off x="6779689" y="3928883"/>
              <a:ext cx="2268000" cy="53615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de-CH" sz="2400" b="1" dirty="0" err="1">
                  <a:solidFill>
                    <a:schemeClr val="bg1"/>
                  </a:solidFill>
                </a:rPr>
                <a:t>Vertical</a:t>
              </a:r>
              <a:r>
                <a:rPr lang="de-CH" sz="2400" b="1" dirty="0">
                  <a:solidFill>
                    <a:schemeClr val="bg1"/>
                  </a:solidFill>
                </a:rPr>
                <a:t> Building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96A6C9E-4010-9847-9923-3EF83DCDABB6}"/>
              </a:ext>
            </a:extLst>
          </p:cNvPr>
          <p:cNvSpPr txBox="1">
            <a:spLocks/>
          </p:cNvSpPr>
          <p:nvPr/>
        </p:nvSpPr>
        <p:spPr>
          <a:xfrm>
            <a:off x="6340201" y="4465041"/>
            <a:ext cx="2160000" cy="144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CH" sz="2000" dirty="0">
                <a:solidFill>
                  <a:schemeClr val="bg1"/>
                </a:solidFill>
              </a:rPr>
              <a:t>Einheiten stapeln um zusätzlichen Platz zu schaffen.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F7DDC-AC0A-C64C-9709-BE0300281188}"/>
              </a:ext>
            </a:extLst>
          </p:cNvPr>
          <p:cNvGrpSpPr/>
          <p:nvPr/>
        </p:nvGrpSpPr>
        <p:grpSpPr>
          <a:xfrm>
            <a:off x="6340201" y="2042295"/>
            <a:ext cx="2160000" cy="2422746"/>
            <a:chOff x="6833688" y="2042295"/>
            <a:chExt cx="2160000" cy="242274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FCE318-E70E-7C41-9953-8040EFAA3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3688" y="2042295"/>
              <a:ext cx="1800000" cy="1800000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A03C1317-3CFE-2340-8476-277669E2AF9A}"/>
                </a:ext>
              </a:extLst>
            </p:cNvPr>
            <p:cNvSpPr txBox="1">
              <a:spLocks/>
            </p:cNvSpPr>
            <p:nvPr/>
          </p:nvSpPr>
          <p:spPr>
            <a:xfrm>
              <a:off x="6833688" y="3928883"/>
              <a:ext cx="2160000" cy="53615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de-CH" sz="2400" b="1" dirty="0">
                  <a:solidFill>
                    <a:schemeClr val="bg1"/>
                  </a:solidFill>
                </a:rPr>
                <a:t>Building Stacks</a:t>
              </a: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A7DF9F-8CB5-F44F-B3F4-02C8B269956F}"/>
              </a:ext>
            </a:extLst>
          </p:cNvPr>
          <p:cNvSpPr txBox="1">
            <a:spLocks/>
          </p:cNvSpPr>
          <p:nvPr/>
        </p:nvSpPr>
        <p:spPr>
          <a:xfrm>
            <a:off x="8988605" y="4465041"/>
            <a:ext cx="2160000" cy="144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CH" sz="2000" dirty="0">
                <a:solidFill>
                  <a:schemeClr val="bg1"/>
                </a:solidFill>
              </a:rPr>
              <a:t>Freischaltbarer Joker, der in Krisenzeiten hilft.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A0D96E9-E5A1-AE42-99C0-B621D4905F43}"/>
              </a:ext>
            </a:extLst>
          </p:cNvPr>
          <p:cNvGrpSpPr/>
          <p:nvPr/>
        </p:nvGrpSpPr>
        <p:grpSpPr>
          <a:xfrm>
            <a:off x="8988605" y="2042295"/>
            <a:ext cx="2160000" cy="2422746"/>
            <a:chOff x="6833688" y="2042295"/>
            <a:chExt cx="2160000" cy="242274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F8C0DE4-C49E-0A43-815B-0E3F62ACB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13688" y="2042295"/>
              <a:ext cx="1800000" cy="1800000"/>
            </a:xfrm>
            <a:prstGeom prst="rect">
              <a:avLst/>
            </a:prstGeom>
          </p:spPr>
        </p:pic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C102871F-DF00-BE4B-8319-0D136EB4D7B8}"/>
                </a:ext>
              </a:extLst>
            </p:cNvPr>
            <p:cNvSpPr txBox="1">
              <a:spLocks/>
            </p:cNvSpPr>
            <p:nvPr/>
          </p:nvSpPr>
          <p:spPr>
            <a:xfrm>
              <a:off x="6833688" y="3928883"/>
              <a:ext cx="2160000" cy="53615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de-CH" sz="2400" b="1" dirty="0">
                  <a:solidFill>
                    <a:schemeClr val="bg1"/>
                  </a:solidFill>
                </a:rPr>
                <a:t>Last Chance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43332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5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E7FA295-D1D1-E149-90E8-7F984297461F}"/>
              </a:ext>
            </a:extLst>
          </p:cNvPr>
          <p:cNvSpPr/>
          <p:nvPr/>
        </p:nvSpPr>
        <p:spPr>
          <a:xfrm>
            <a:off x="7200348" y="2870573"/>
            <a:ext cx="411694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571500" indent="-571500">
              <a:defRPr/>
            </a:pPr>
            <a:r>
              <a:rPr lang="de-CH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oliver-leins.itch.io</a:t>
            </a:r>
            <a:r>
              <a:rPr lang="de-CH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CH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helios</a:t>
            </a:r>
            <a:endParaRPr lang="de-CH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21F283B-9ADA-6E40-BD79-850BAA68A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318" y="2709166"/>
            <a:ext cx="719834" cy="71983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44762DD-1B4D-7845-A577-0000D3E24F01}"/>
              </a:ext>
            </a:extLst>
          </p:cNvPr>
          <p:cNvSpPr/>
          <p:nvPr/>
        </p:nvSpPr>
        <p:spPr>
          <a:xfrm>
            <a:off x="7200348" y="3992845"/>
            <a:ext cx="411694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571500" lvl="0" indent="-571500">
              <a:defRPr/>
            </a:pPr>
            <a:r>
              <a:rPr lang="de-CH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www.facebook.com</a:t>
            </a:r>
            <a:r>
              <a:rPr lang="de-CH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/helios.studio403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7472B7B-9A10-7442-9EB6-0C33F0566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318" y="3814983"/>
            <a:ext cx="719834" cy="71983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EED4705-069F-4B4E-A7A3-438B9528E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350" y="2518129"/>
            <a:ext cx="2160000" cy="2160000"/>
          </a:xfrm>
          <a:prstGeom prst="rect">
            <a:avLst/>
          </a:prstGeom>
          <a:noFill/>
        </p:spPr>
      </p:pic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C63978E-934C-D240-A1D3-7B60708D7C7C}"/>
              </a:ext>
            </a:extLst>
          </p:cNvPr>
          <p:cNvSpPr txBox="1">
            <a:spLocks/>
          </p:cNvSpPr>
          <p:nvPr/>
        </p:nvSpPr>
        <p:spPr>
          <a:xfrm>
            <a:off x="874713" y="1808163"/>
            <a:ext cx="5221287" cy="541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CH" sz="2400" dirty="0">
                <a:solidFill>
                  <a:schemeClr val="bg1"/>
                </a:solidFill>
              </a:rPr>
              <a:t>O N C E  A G A I N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609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9488" y="710880"/>
            <a:ext cx="5400000" cy="5040000"/>
          </a:xfrm>
        </p:spPr>
        <p:txBody>
          <a:bodyPr anchor="ctr">
            <a:normAutofit/>
          </a:bodyPr>
          <a:lstStyle/>
          <a:p>
            <a:pPr marL="0" lvl="0" indent="0" fontAlgn="ctr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sz="2400" dirty="0" err="1">
                <a:solidFill>
                  <a:schemeClr val="bg1"/>
                </a:solidFill>
              </a:rPr>
              <a:t>Plattform</a:t>
            </a: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b="1" dirty="0">
                <a:solidFill>
                  <a:schemeClr val="bg1"/>
                </a:solidFill>
              </a:rPr>
              <a:t>PC</a:t>
            </a:r>
          </a:p>
          <a:p>
            <a:pPr marL="0" lvl="0" indent="0" fontAlgn="ctr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sz="2400" dirty="0" err="1">
                <a:solidFill>
                  <a:schemeClr val="bg1"/>
                </a:solidFill>
              </a:rPr>
              <a:t>Technologien</a:t>
            </a: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b="1" dirty="0">
                <a:solidFill>
                  <a:schemeClr val="bg1"/>
                </a:solidFill>
              </a:rPr>
              <a:t>Unreal Engine + Blender</a:t>
            </a:r>
          </a:p>
          <a:p>
            <a:pPr marL="0" lvl="0" indent="0" fontAlgn="ctr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sz="2400" dirty="0" err="1">
                <a:solidFill>
                  <a:schemeClr val="bg1"/>
                </a:solidFill>
              </a:rPr>
              <a:t>Steuerung</a:t>
            </a: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b="1" dirty="0">
                <a:solidFill>
                  <a:schemeClr val="bg1"/>
                </a:solidFill>
              </a:rPr>
              <a:t>Maus + </a:t>
            </a:r>
            <a:r>
              <a:rPr lang="en-US" sz="2400" b="1" dirty="0" err="1">
                <a:solidFill>
                  <a:schemeClr val="bg1"/>
                </a:solidFill>
              </a:rPr>
              <a:t>Tastatur</a:t>
            </a:r>
            <a:endParaRPr lang="en-US" sz="2400" b="1" dirty="0">
              <a:solidFill>
                <a:schemeClr val="bg1"/>
              </a:solidFill>
            </a:endParaRPr>
          </a:p>
          <a:p>
            <a:pPr marL="0" lvl="0" indent="0" fontAlgn="ctr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sz="2400" dirty="0">
                <a:solidFill>
                  <a:schemeClr val="bg1"/>
                </a:solidFill>
              </a:rPr>
              <a:t>Genre		</a:t>
            </a:r>
            <a:r>
              <a:rPr lang="en-US" sz="2400" b="1" dirty="0">
                <a:solidFill>
                  <a:schemeClr val="bg1"/>
                </a:solidFill>
              </a:rPr>
              <a:t>City Builder</a:t>
            </a:r>
          </a:p>
          <a:p>
            <a:pPr marL="0" lvl="0" indent="0" fontAlgn="ctr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sz="2400" dirty="0" err="1">
                <a:solidFill>
                  <a:schemeClr val="bg1"/>
                </a:solidFill>
              </a:rPr>
              <a:t>Zielgruppe</a:t>
            </a: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b="1" dirty="0">
                <a:solidFill>
                  <a:schemeClr val="bg1"/>
                </a:solidFill>
              </a:rPr>
              <a:t>Indie + Casual Fans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32E5B-C7D3-FE42-AB81-5ED1680D0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704" y="1989000"/>
            <a:ext cx="2880000" cy="2880000"/>
          </a:xfrm>
          <a:prstGeom prst="rect">
            <a:avLst/>
          </a:prstGeom>
          <a:noFill/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A61BD0-48A1-6647-964F-1E447A244F67}"/>
              </a:ext>
            </a:extLst>
          </p:cNvPr>
          <p:cNvSpPr txBox="1">
            <a:spLocks/>
          </p:cNvSpPr>
          <p:nvPr/>
        </p:nvSpPr>
        <p:spPr>
          <a:xfrm>
            <a:off x="2333704" y="1629000"/>
            <a:ext cx="144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2400" dirty="0">
                <a:solidFill>
                  <a:schemeClr val="bg1"/>
                </a:solidFill>
              </a:rPr>
              <a:t>S P E C S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03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712" y="2349500"/>
            <a:ext cx="3402013" cy="2700338"/>
          </a:xfrm>
        </p:spPr>
        <p:txBody>
          <a:bodyPr anchor="ctr">
            <a:normAutofit/>
          </a:bodyPr>
          <a:lstStyle/>
          <a:p>
            <a:pPr marL="0" indent="0" algn="ctr" fontAlgn="ctr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de-CH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Easy </a:t>
            </a:r>
            <a:r>
              <a:rPr lang="de-CH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CH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</a:t>
            </a:r>
            <a:r>
              <a:rPr lang="de-CH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marL="0" indent="0" algn="ctr" fontAlgn="ctr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de-CH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</a:t>
            </a:r>
            <a:r>
              <a:rPr lang="de-CH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CH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</a:t>
            </a:r>
            <a:r>
              <a:rPr lang="de-CH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7C2C0-8835-964B-90FC-2ED8D55C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000" y="399121"/>
            <a:ext cx="1440000" cy="1440000"/>
          </a:xfrm>
          <a:prstGeom prst="rect">
            <a:avLst/>
          </a:prstGeom>
          <a:noFill/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3B9C50-4AAA-494D-813B-22E998891243}"/>
              </a:ext>
            </a:extLst>
          </p:cNvPr>
          <p:cNvSpPr txBox="1">
            <a:spLocks/>
          </p:cNvSpPr>
          <p:nvPr/>
        </p:nvSpPr>
        <p:spPr>
          <a:xfrm>
            <a:off x="4394994" y="2349499"/>
            <a:ext cx="3402013" cy="270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ctr">
              <a:lnSpc>
                <a:spcPct val="2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de-CH" sz="2400" dirty="0">
                <a:solidFill>
                  <a:schemeClr val="bg1"/>
                </a:solidFill>
              </a:rPr>
              <a:t>Visueller Genuss</a:t>
            </a:r>
          </a:p>
          <a:p>
            <a:pPr marL="0" indent="0" algn="ctr" fontAlgn="ctr">
              <a:lnSpc>
                <a:spcPct val="2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de-CH" sz="2400" dirty="0">
                <a:solidFill>
                  <a:schemeClr val="bg1"/>
                </a:solidFill>
              </a:rPr>
              <a:t>für Schönbauer.</a:t>
            </a:r>
            <a:endParaRPr lang="de-CH" sz="2400" dirty="0">
              <a:solidFill>
                <a:schemeClr val="bg1"/>
              </a:solidFill>
              <a:latin typeface="Coventry Garden" panose="02000503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6B7979-59AF-C94F-ABCE-716A7E660AB3}"/>
              </a:ext>
            </a:extLst>
          </p:cNvPr>
          <p:cNvSpPr txBox="1">
            <a:spLocks/>
          </p:cNvSpPr>
          <p:nvPr/>
        </p:nvSpPr>
        <p:spPr>
          <a:xfrm>
            <a:off x="7915275" y="2349500"/>
            <a:ext cx="3402013" cy="2700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fontAlgn="ctr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de-CH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 durch engen</a:t>
            </a:r>
          </a:p>
          <a:p>
            <a:pPr marL="0" lvl="0" indent="0" algn="ctr" fontAlgn="ctr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de-CH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Feedback Loop.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F584A1-267C-E142-A1E5-2FD0F0B04820}"/>
              </a:ext>
            </a:extLst>
          </p:cNvPr>
          <p:cNvCxnSpPr>
            <a:cxnSpLocks/>
          </p:cNvCxnSpPr>
          <p:nvPr/>
        </p:nvCxnSpPr>
        <p:spPr>
          <a:xfrm>
            <a:off x="4276725" y="1808163"/>
            <a:ext cx="0" cy="378083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61B2E3-DF90-6F4D-84DE-D05A575C7BCF}"/>
              </a:ext>
            </a:extLst>
          </p:cNvPr>
          <p:cNvCxnSpPr>
            <a:cxnSpLocks/>
          </p:cNvCxnSpPr>
          <p:nvPr/>
        </p:nvCxnSpPr>
        <p:spPr>
          <a:xfrm>
            <a:off x="7915275" y="1808163"/>
            <a:ext cx="0" cy="37814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D292331-F3D0-EE40-865B-181A16806476}"/>
              </a:ext>
            </a:extLst>
          </p:cNvPr>
          <p:cNvSpPr txBox="1">
            <a:spLocks/>
          </p:cNvSpPr>
          <p:nvPr/>
        </p:nvSpPr>
        <p:spPr>
          <a:xfrm>
            <a:off x="874713" y="1808163"/>
            <a:ext cx="3402011" cy="539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CH" b="1" dirty="0">
                <a:solidFill>
                  <a:schemeClr val="bg1"/>
                </a:solidFill>
              </a:rPr>
              <a:t>Zugänglichkeit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F813E1E-3102-9B41-8707-293BE160DDD7}"/>
              </a:ext>
            </a:extLst>
          </p:cNvPr>
          <p:cNvSpPr txBox="1">
            <a:spLocks/>
          </p:cNvSpPr>
          <p:nvPr/>
        </p:nvSpPr>
        <p:spPr>
          <a:xfrm>
            <a:off x="4276725" y="1808163"/>
            <a:ext cx="3638541" cy="531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CH" b="1" dirty="0">
                <a:solidFill>
                  <a:schemeClr val="bg1"/>
                </a:solidFill>
              </a:rPr>
              <a:t>Atmosphäre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462B32-5EE0-C44B-B4C5-95F2D48FFD55}"/>
              </a:ext>
            </a:extLst>
          </p:cNvPr>
          <p:cNvSpPr txBox="1">
            <a:spLocks/>
          </p:cNvSpPr>
          <p:nvPr/>
        </p:nvSpPr>
        <p:spPr>
          <a:xfrm>
            <a:off x="7915274" y="1808163"/>
            <a:ext cx="3402014" cy="531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CH" b="1" dirty="0">
                <a:solidFill>
                  <a:schemeClr val="bg1"/>
                </a:solidFill>
              </a:rPr>
              <a:t>Langzeitspaß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33E561-8C12-2A4A-AA00-2C1A990C6873}"/>
              </a:ext>
            </a:extLst>
          </p:cNvPr>
          <p:cNvCxnSpPr>
            <a:cxnSpLocks/>
          </p:cNvCxnSpPr>
          <p:nvPr/>
        </p:nvCxnSpPr>
        <p:spPr>
          <a:xfrm flipH="1">
            <a:off x="874713" y="2339193"/>
            <a:ext cx="1044257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00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6A5209-CEDB-E441-9F9A-21C11096BB19}"/>
              </a:ext>
            </a:extLst>
          </p:cNvPr>
          <p:cNvSpPr txBox="1">
            <a:spLocks/>
          </p:cNvSpPr>
          <p:nvPr/>
        </p:nvSpPr>
        <p:spPr>
          <a:xfrm>
            <a:off x="874712" y="744566"/>
            <a:ext cx="10442575" cy="524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de-CH" sz="2400" dirty="0">
                <a:solidFill>
                  <a:schemeClr val="bg1"/>
                </a:solidFill>
              </a:rPr>
              <a:t>Game </a:t>
            </a:r>
            <a:r>
              <a:rPr lang="de-CH" sz="2400" dirty="0" err="1">
                <a:solidFill>
                  <a:schemeClr val="bg1"/>
                </a:solidFill>
              </a:rPr>
              <a:t>Arc</a:t>
            </a:r>
            <a:endParaRPr lang="de-CH" sz="2400" dirty="0">
              <a:solidFill>
                <a:schemeClr val="bg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A97AF9-B34A-D74C-940F-91852D8E13F5}"/>
              </a:ext>
            </a:extLst>
          </p:cNvPr>
          <p:cNvCxnSpPr>
            <a:cxnSpLocks/>
          </p:cNvCxnSpPr>
          <p:nvPr/>
        </p:nvCxnSpPr>
        <p:spPr>
          <a:xfrm>
            <a:off x="4260000" y="3710092"/>
            <a:ext cx="367200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60D90A-E686-DD4F-AD54-9256A17E6C58}"/>
              </a:ext>
            </a:extLst>
          </p:cNvPr>
          <p:cNvGrpSpPr/>
          <p:nvPr/>
        </p:nvGrpSpPr>
        <p:grpSpPr>
          <a:xfrm>
            <a:off x="5526482" y="3417784"/>
            <a:ext cx="1152000" cy="288407"/>
            <a:chOff x="5526482" y="3408357"/>
            <a:chExt cx="1152000" cy="288407"/>
          </a:xfrm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CF95874E-95DD-2B41-8017-74C3DCB08E18}"/>
                </a:ext>
              </a:extLst>
            </p:cNvPr>
            <p:cNvSpPr/>
            <p:nvPr/>
          </p:nvSpPr>
          <p:spPr>
            <a:xfrm>
              <a:off x="5988132" y="3408357"/>
              <a:ext cx="216000" cy="28800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8C40E4E0-8979-BF4A-92AE-C3C828CA7D90}"/>
                </a:ext>
              </a:extLst>
            </p:cNvPr>
            <p:cNvSpPr/>
            <p:nvPr/>
          </p:nvSpPr>
          <p:spPr>
            <a:xfrm>
              <a:off x="5526482" y="3408396"/>
              <a:ext cx="216000" cy="28800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C31939D6-ECA2-B643-9616-60AB8DB40578}"/>
                </a:ext>
              </a:extLst>
            </p:cNvPr>
            <p:cNvSpPr/>
            <p:nvPr/>
          </p:nvSpPr>
          <p:spPr>
            <a:xfrm>
              <a:off x="6462482" y="3408764"/>
              <a:ext cx="216000" cy="28800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6E760A-39F3-5943-9EF4-C8898AFCEEB8}"/>
              </a:ext>
            </a:extLst>
          </p:cNvPr>
          <p:cNvSpPr txBox="1">
            <a:spLocks/>
          </p:cNvSpPr>
          <p:nvPr/>
        </p:nvSpPr>
        <p:spPr>
          <a:xfrm>
            <a:off x="4656000" y="5725771"/>
            <a:ext cx="288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CH" sz="2000" dirty="0">
                <a:solidFill>
                  <a:schemeClr val="bg1"/>
                </a:solidFill>
              </a:rPr>
              <a:t>Planung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CH" sz="2000" dirty="0">
                <a:solidFill>
                  <a:schemeClr val="bg1"/>
                </a:solidFill>
              </a:rPr>
              <a:t>+ Positive </a:t>
            </a:r>
            <a:r>
              <a:rPr lang="de-CH" sz="2000" dirty="0" err="1">
                <a:solidFill>
                  <a:schemeClr val="bg1"/>
                </a:solidFill>
              </a:rPr>
              <a:t>Dependencies</a:t>
            </a:r>
            <a:endParaRPr lang="de-CH" sz="20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72079C-AD83-8446-99EE-82F1298DD2E5}"/>
              </a:ext>
            </a:extLst>
          </p:cNvPr>
          <p:cNvGrpSpPr/>
          <p:nvPr/>
        </p:nvGrpSpPr>
        <p:grpSpPr>
          <a:xfrm>
            <a:off x="4788482" y="4446393"/>
            <a:ext cx="2628000" cy="1309195"/>
            <a:chOff x="4788482" y="4446393"/>
            <a:chExt cx="2628000" cy="13091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EC6AB-0F3B-7B4F-A591-50BE554A6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2482" y="4446393"/>
              <a:ext cx="720000" cy="720000"/>
            </a:xfrm>
            <a:prstGeom prst="rect">
              <a:avLst/>
            </a:prstGeom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76009C15-AB2E-C947-A6A8-5A140F402184}"/>
                </a:ext>
              </a:extLst>
            </p:cNvPr>
            <p:cNvSpPr txBox="1">
              <a:spLocks/>
            </p:cNvSpPr>
            <p:nvPr/>
          </p:nvSpPr>
          <p:spPr>
            <a:xfrm>
              <a:off x="4788482" y="5216088"/>
              <a:ext cx="2628000" cy="5395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de-CH" sz="2400" b="1" dirty="0">
                  <a:solidFill>
                    <a:schemeClr val="bg1"/>
                  </a:solidFill>
                </a:rPr>
                <a:t>Tools</a:t>
              </a: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CF20B60-CA33-454D-AA00-249A36B141FA}"/>
              </a:ext>
            </a:extLst>
          </p:cNvPr>
          <p:cNvSpPr txBox="1">
            <a:spLocks/>
          </p:cNvSpPr>
          <p:nvPr/>
        </p:nvSpPr>
        <p:spPr>
          <a:xfrm>
            <a:off x="4656000" y="1989489"/>
            <a:ext cx="288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CH" sz="2000" dirty="0">
                <a:solidFill>
                  <a:schemeClr val="bg1"/>
                </a:solidFill>
              </a:rPr>
              <a:t>Platzmangel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CH" sz="2000" dirty="0">
                <a:solidFill>
                  <a:schemeClr val="bg1"/>
                </a:solidFill>
              </a:rPr>
              <a:t>+ Negative </a:t>
            </a:r>
            <a:r>
              <a:rPr lang="de-CH" sz="2000" dirty="0" err="1">
                <a:solidFill>
                  <a:schemeClr val="bg1"/>
                </a:solidFill>
              </a:rPr>
              <a:t>Dependencies</a:t>
            </a:r>
            <a:endParaRPr lang="de-CH" sz="2000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FAB6A2-454C-1442-B3D9-7509210E8FF1}"/>
              </a:ext>
            </a:extLst>
          </p:cNvPr>
          <p:cNvGrpSpPr/>
          <p:nvPr/>
        </p:nvGrpSpPr>
        <p:grpSpPr>
          <a:xfrm>
            <a:off x="4788482" y="681640"/>
            <a:ext cx="2628000" cy="1338726"/>
            <a:chOff x="4788482" y="681640"/>
            <a:chExt cx="2628000" cy="133872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00DCBE0-6024-264A-A4C4-514A217AC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2482" y="681640"/>
              <a:ext cx="720000" cy="720000"/>
            </a:xfrm>
            <a:prstGeom prst="rect">
              <a:avLst/>
            </a:prstGeom>
          </p:spPr>
        </p:pic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CD4C4108-F5D3-8944-86A4-011A1B5C888A}"/>
                </a:ext>
              </a:extLst>
            </p:cNvPr>
            <p:cNvSpPr txBox="1">
              <a:spLocks/>
            </p:cNvSpPr>
            <p:nvPr/>
          </p:nvSpPr>
          <p:spPr>
            <a:xfrm>
              <a:off x="4788482" y="1480866"/>
              <a:ext cx="2628000" cy="5395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de-CH" sz="2400" b="1" dirty="0" err="1">
                  <a:solidFill>
                    <a:schemeClr val="bg1"/>
                  </a:solidFill>
                </a:rPr>
                <a:t>Obstacles</a:t>
              </a:r>
              <a:endParaRPr lang="de-CH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42FDB0C-96BD-FE43-9E36-8D511A8873A2}"/>
              </a:ext>
            </a:extLst>
          </p:cNvPr>
          <p:cNvSpPr txBox="1">
            <a:spLocks/>
          </p:cNvSpPr>
          <p:nvPr/>
        </p:nvSpPr>
        <p:spPr>
          <a:xfrm>
            <a:off x="8115139" y="4302587"/>
            <a:ext cx="2628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CH" sz="2000" dirty="0">
                <a:solidFill>
                  <a:schemeClr val="bg1"/>
                </a:solidFill>
              </a:rPr>
              <a:t>Punktevorgabe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CH" sz="2000" dirty="0">
                <a:solidFill>
                  <a:schemeClr val="bg1"/>
                </a:solidFill>
              </a:rPr>
              <a:t>+ neue Decks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A6A2F1-9EA0-6B48-8FFA-404514AED68C}"/>
              </a:ext>
            </a:extLst>
          </p:cNvPr>
          <p:cNvGrpSpPr/>
          <p:nvPr/>
        </p:nvGrpSpPr>
        <p:grpSpPr>
          <a:xfrm>
            <a:off x="8115139" y="3006700"/>
            <a:ext cx="2628000" cy="1329073"/>
            <a:chOff x="8115139" y="3006700"/>
            <a:chExt cx="2628000" cy="132907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CFADCAE-D90A-E74D-95DF-5F1A9AE78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69139" y="3006700"/>
              <a:ext cx="720000" cy="720000"/>
            </a:xfrm>
            <a:prstGeom prst="rect">
              <a:avLst/>
            </a:prstGeom>
          </p:spPr>
        </p:pic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2524CCB4-35AB-B044-A39B-C77DDC50F698}"/>
                </a:ext>
              </a:extLst>
            </p:cNvPr>
            <p:cNvSpPr txBox="1">
              <a:spLocks/>
            </p:cNvSpPr>
            <p:nvPr/>
          </p:nvSpPr>
          <p:spPr>
            <a:xfrm>
              <a:off x="8115139" y="3796273"/>
              <a:ext cx="2628000" cy="5395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de-CH" sz="2400" b="1" dirty="0">
                  <a:solidFill>
                    <a:schemeClr val="bg1"/>
                  </a:solidFill>
                </a:rPr>
                <a:t>Goal</a:t>
              </a:r>
            </a:p>
          </p:txBody>
        </p: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F80A1B4-A1DA-2747-B6DF-11B44CFD7A7A}"/>
              </a:ext>
            </a:extLst>
          </p:cNvPr>
          <p:cNvSpPr txBox="1">
            <a:spLocks/>
          </p:cNvSpPr>
          <p:nvPr/>
        </p:nvSpPr>
        <p:spPr>
          <a:xfrm>
            <a:off x="1448861" y="4304807"/>
            <a:ext cx="2628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CH" sz="2000" dirty="0">
                <a:solidFill>
                  <a:schemeClr val="bg1"/>
                </a:solidFill>
              </a:rPr>
              <a:t>Leere Insel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de-CH" sz="2000" dirty="0">
                <a:solidFill>
                  <a:schemeClr val="bg1"/>
                </a:solidFill>
              </a:rPr>
              <a:t>+ 2 Unit Decks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5889C2-6F1A-E04B-9221-FA9CCCC208FE}"/>
              </a:ext>
            </a:extLst>
          </p:cNvPr>
          <p:cNvGrpSpPr/>
          <p:nvPr/>
        </p:nvGrpSpPr>
        <p:grpSpPr>
          <a:xfrm>
            <a:off x="1448861" y="2994817"/>
            <a:ext cx="2628000" cy="1330368"/>
            <a:chOff x="1448861" y="2994817"/>
            <a:chExt cx="2628000" cy="133036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8F21A52-25B0-0C4A-B898-4A99CF416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02861" y="2994817"/>
              <a:ext cx="720000" cy="720000"/>
            </a:xfrm>
            <a:prstGeom prst="rect">
              <a:avLst/>
            </a:prstGeom>
          </p:spPr>
        </p:pic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79B187F4-0B48-6149-A4FD-F6E754AD3AB3}"/>
                </a:ext>
              </a:extLst>
            </p:cNvPr>
            <p:cNvSpPr txBox="1">
              <a:spLocks/>
            </p:cNvSpPr>
            <p:nvPr/>
          </p:nvSpPr>
          <p:spPr>
            <a:xfrm>
              <a:off x="1448861" y="3785185"/>
              <a:ext cx="2628000" cy="54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de-CH" sz="2400" b="1" dirty="0">
                  <a:solidFill>
                    <a:schemeClr val="bg1"/>
                  </a:solidFill>
                </a:rPr>
                <a:t>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510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5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276725" y="2349000"/>
            <a:ext cx="7040563" cy="21600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buSzPct val="100000"/>
              <a:buFont typeface="Apple Symbols" panose="02000000000000000000" pitchFamily="2" charset="-79"/>
              <a:buChar char="☐"/>
            </a:pPr>
            <a:r>
              <a:rPr lang="de-CH" sz="2400" dirty="0">
                <a:solidFill>
                  <a:schemeClr val="bg1"/>
                </a:solidFill>
              </a:rPr>
              <a:t> Projektplan überarbeiten (Finanzen + SWOT).</a:t>
            </a:r>
          </a:p>
          <a:p>
            <a:pPr>
              <a:lnSpc>
                <a:spcPct val="150000"/>
              </a:lnSpc>
              <a:buSzPct val="100000"/>
              <a:buFont typeface="Apple Symbols" panose="02000000000000000000" pitchFamily="2" charset="-79"/>
              <a:buChar char="☐"/>
            </a:pPr>
            <a:r>
              <a:rPr lang="de-CH" sz="2400" dirty="0">
                <a:solidFill>
                  <a:schemeClr val="bg1"/>
                </a:solidFill>
              </a:rPr>
              <a:t> Vorbereitung für Early Access.</a:t>
            </a:r>
          </a:p>
          <a:p>
            <a:pPr>
              <a:lnSpc>
                <a:spcPct val="150000"/>
              </a:lnSpc>
              <a:buSzPct val="100000"/>
              <a:buFont typeface="Apple Symbols" panose="02000000000000000000" pitchFamily="2" charset="-79"/>
              <a:buChar char="☐"/>
            </a:pPr>
            <a:r>
              <a:rPr lang="de-CH" sz="2400" dirty="0">
                <a:solidFill>
                  <a:schemeClr val="bg1"/>
                </a:solidFill>
              </a:rPr>
              <a:t> Social Media Marketing.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4B55E3-D09A-2E4D-B798-2A4D40DFCF7A}"/>
              </a:ext>
            </a:extLst>
          </p:cNvPr>
          <p:cNvSpPr txBox="1">
            <a:spLocks/>
          </p:cNvSpPr>
          <p:nvPr/>
        </p:nvSpPr>
        <p:spPr>
          <a:xfrm>
            <a:off x="4276725" y="1808163"/>
            <a:ext cx="7040563" cy="535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CH" b="1" dirty="0">
                <a:solidFill>
                  <a:schemeClr val="bg1"/>
                </a:solidFill>
              </a:rPr>
              <a:t>Review Production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F60252-3B26-B643-B4D0-15408860D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940" y="2574091"/>
            <a:ext cx="1961718" cy="19617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1E1BB3-6764-1D41-B585-782E01DE76C3}"/>
              </a:ext>
            </a:extLst>
          </p:cNvPr>
          <p:cNvSpPr txBox="1">
            <a:spLocks noChangeAspect="1"/>
          </p:cNvSpPr>
          <p:nvPr/>
        </p:nvSpPr>
        <p:spPr>
          <a:xfrm>
            <a:off x="4398856" y="2512863"/>
            <a:ext cx="3600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SzPct val="150000"/>
              <a:buNone/>
            </a:pPr>
            <a:r>
              <a:rPr lang="de-CH" sz="3200" b="1" dirty="0">
                <a:solidFill>
                  <a:schemeClr val="bg1"/>
                </a:solidFill>
              </a:rPr>
              <a:t>✓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56B41C-938C-8B44-810D-63AAACD8CAEB}"/>
              </a:ext>
            </a:extLst>
          </p:cNvPr>
          <p:cNvSpPr txBox="1">
            <a:spLocks noChangeAspect="1"/>
          </p:cNvSpPr>
          <p:nvPr/>
        </p:nvSpPr>
        <p:spPr>
          <a:xfrm>
            <a:off x="4398856" y="3194950"/>
            <a:ext cx="3600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SzPct val="150000"/>
              <a:buNone/>
            </a:pPr>
            <a:r>
              <a:rPr lang="de-CH" sz="3200" b="1" dirty="0">
                <a:solidFill>
                  <a:schemeClr val="bg1"/>
                </a:solidFill>
              </a:rPr>
              <a:t>✓</a:t>
            </a:r>
            <a:endParaRPr lang="de-CH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A56E5C-6A1E-5148-AE6B-710F4893C5F3}"/>
              </a:ext>
            </a:extLst>
          </p:cNvPr>
          <p:cNvSpPr txBox="1">
            <a:spLocks noChangeAspect="1"/>
          </p:cNvSpPr>
          <p:nvPr/>
        </p:nvSpPr>
        <p:spPr>
          <a:xfrm>
            <a:off x="4398856" y="3877037"/>
            <a:ext cx="3600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SzPct val="150000"/>
              <a:buNone/>
            </a:pPr>
            <a:r>
              <a:rPr lang="de-CH" sz="3200" b="1" dirty="0">
                <a:solidFill>
                  <a:schemeClr val="bg1"/>
                </a:solidFill>
              </a:rPr>
              <a:t>✓</a:t>
            </a:r>
            <a:endParaRPr lang="de-CH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03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 build="p"/>
      <p:bldP spid="9" grpId="0" build="p"/>
      <p:bldP spid="14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B4F4E2-B113-764F-BB9A-CAD46F6D1F02}"/>
              </a:ext>
            </a:extLst>
          </p:cNvPr>
          <p:cNvSpPr txBox="1">
            <a:spLocks/>
          </p:cNvSpPr>
          <p:nvPr/>
        </p:nvSpPr>
        <p:spPr>
          <a:xfrm>
            <a:off x="874713" y="728662"/>
            <a:ext cx="10442575" cy="540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2400" dirty="0" err="1">
                <a:solidFill>
                  <a:schemeClr val="bg1"/>
                </a:solidFill>
              </a:rPr>
              <a:t>Production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253372-9A53-6148-8B7B-0B34200B71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68800" y="1276200"/>
            <a:ext cx="7654400" cy="43056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E2E6F58-5E1A-A348-8444-483C8167B8FF}"/>
              </a:ext>
            </a:extLst>
          </p:cNvPr>
          <p:cNvSpPr txBox="1">
            <a:spLocks/>
          </p:cNvSpPr>
          <p:nvPr/>
        </p:nvSpPr>
        <p:spPr>
          <a:xfrm>
            <a:off x="4277518" y="5605031"/>
            <a:ext cx="3636964" cy="540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000" dirty="0" err="1">
                <a:solidFill>
                  <a:schemeClr val="bg1"/>
                </a:solidFill>
              </a:rPr>
              <a:t>Devlogs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DDE58-D217-2148-A89A-54D174C670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68800" y="1253992"/>
            <a:ext cx="7654400" cy="43056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EDA7C68-1FCA-8648-B0E6-4FD06526EDEF}"/>
              </a:ext>
            </a:extLst>
          </p:cNvPr>
          <p:cNvSpPr txBox="1">
            <a:spLocks/>
          </p:cNvSpPr>
          <p:nvPr/>
        </p:nvSpPr>
        <p:spPr>
          <a:xfrm>
            <a:off x="4277518" y="5604007"/>
            <a:ext cx="3636965" cy="524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Butler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68800" y="1298408"/>
            <a:ext cx="7654400" cy="4305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B0E190-D3A3-BC46-95D8-479594E51414}"/>
              </a:ext>
            </a:extLst>
          </p:cNvPr>
          <p:cNvSpPr txBox="1">
            <a:spLocks/>
          </p:cNvSpPr>
          <p:nvPr/>
        </p:nvSpPr>
        <p:spPr>
          <a:xfrm>
            <a:off x="4277518" y="5621212"/>
            <a:ext cx="3636964" cy="524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000" dirty="0" err="1">
                <a:solidFill>
                  <a:schemeClr val="bg1"/>
                </a:solidFill>
              </a:rPr>
              <a:t>Projektplan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07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2" grpId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276725" y="2349000"/>
            <a:ext cx="7040563" cy="21600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buSzPct val="100000"/>
              <a:buFont typeface="Apple Symbols" panose="02000000000000000000" pitchFamily="2" charset="-79"/>
              <a:buChar char="☐"/>
            </a:pPr>
            <a:r>
              <a:rPr lang="de-CH" sz="2400" dirty="0">
                <a:solidFill>
                  <a:schemeClr val="bg1"/>
                </a:solidFill>
              </a:rPr>
              <a:t> Erste Balancing Iteration einbauen.</a:t>
            </a:r>
          </a:p>
          <a:p>
            <a:pPr>
              <a:lnSpc>
                <a:spcPct val="150000"/>
              </a:lnSpc>
              <a:buSzPct val="100000"/>
              <a:buFont typeface="Apple Symbols" panose="02000000000000000000" pitchFamily="2" charset="-79"/>
              <a:buChar char="☐"/>
            </a:pPr>
            <a:r>
              <a:rPr lang="de-CH" sz="2400" dirty="0">
                <a:solidFill>
                  <a:schemeClr val="bg1"/>
                </a:solidFill>
              </a:rPr>
              <a:t> Analyse von Referenzen für das Balancing.</a:t>
            </a:r>
          </a:p>
          <a:p>
            <a:pPr>
              <a:lnSpc>
                <a:spcPct val="150000"/>
              </a:lnSpc>
              <a:buSzPct val="100000"/>
              <a:buFont typeface="Apple Symbols" panose="02000000000000000000" pitchFamily="2" charset="-79"/>
              <a:buChar char="☐"/>
            </a:pPr>
            <a:r>
              <a:rPr lang="de-CH" sz="2400" dirty="0">
                <a:solidFill>
                  <a:schemeClr val="bg1"/>
                </a:solidFill>
              </a:rPr>
              <a:t> Blockout der fliegenden Insel erstellen.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4B55E3-D09A-2E4D-B798-2A4D40DFCF7A}"/>
              </a:ext>
            </a:extLst>
          </p:cNvPr>
          <p:cNvSpPr txBox="1">
            <a:spLocks/>
          </p:cNvSpPr>
          <p:nvPr/>
        </p:nvSpPr>
        <p:spPr>
          <a:xfrm>
            <a:off x="4276725" y="1808163"/>
            <a:ext cx="7040563" cy="535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CH" b="1" dirty="0">
                <a:solidFill>
                  <a:schemeClr val="bg1"/>
                </a:solidFill>
              </a:rPr>
              <a:t>Review Game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F60252-3B26-B643-B4D0-15408860D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940" y="2574091"/>
            <a:ext cx="1961718" cy="19617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1E1BB3-6764-1D41-B585-782E01DE76C3}"/>
              </a:ext>
            </a:extLst>
          </p:cNvPr>
          <p:cNvSpPr txBox="1">
            <a:spLocks noChangeAspect="1"/>
          </p:cNvSpPr>
          <p:nvPr/>
        </p:nvSpPr>
        <p:spPr>
          <a:xfrm>
            <a:off x="4398856" y="2512863"/>
            <a:ext cx="3600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SzPct val="150000"/>
              <a:buNone/>
            </a:pPr>
            <a:r>
              <a:rPr lang="de-CH" sz="3200" b="1" dirty="0">
                <a:solidFill>
                  <a:schemeClr val="bg1"/>
                </a:solidFill>
              </a:rPr>
              <a:t>✓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56B41C-938C-8B44-810D-63AAACD8CAEB}"/>
              </a:ext>
            </a:extLst>
          </p:cNvPr>
          <p:cNvSpPr txBox="1">
            <a:spLocks noChangeAspect="1"/>
          </p:cNvSpPr>
          <p:nvPr/>
        </p:nvSpPr>
        <p:spPr>
          <a:xfrm>
            <a:off x="4398856" y="3194950"/>
            <a:ext cx="3600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SzPct val="150000"/>
              <a:buNone/>
            </a:pPr>
            <a:r>
              <a:rPr lang="de-CH" sz="3200" b="1" dirty="0">
                <a:solidFill>
                  <a:schemeClr val="bg1"/>
                </a:solidFill>
              </a:rPr>
              <a:t>✓</a:t>
            </a:r>
            <a:endParaRPr lang="de-CH" b="1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A56E5C-6A1E-5148-AE6B-710F4893C5F3}"/>
              </a:ext>
            </a:extLst>
          </p:cNvPr>
          <p:cNvSpPr txBox="1">
            <a:spLocks noChangeAspect="1"/>
          </p:cNvSpPr>
          <p:nvPr/>
        </p:nvSpPr>
        <p:spPr>
          <a:xfrm>
            <a:off x="4398856" y="3877037"/>
            <a:ext cx="3600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SzPct val="150000"/>
              <a:buNone/>
            </a:pPr>
            <a:r>
              <a:rPr lang="de-CH" sz="3200" b="1" dirty="0">
                <a:solidFill>
                  <a:schemeClr val="bg1"/>
                </a:solidFill>
              </a:rPr>
              <a:t>✓</a:t>
            </a:r>
            <a:endParaRPr lang="de-CH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1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 build="p"/>
      <p:bldP spid="9" grpId="0" build="p"/>
      <p:bldP spid="14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B4F4E2-B113-764F-BB9A-CAD46F6D1F02}"/>
              </a:ext>
            </a:extLst>
          </p:cNvPr>
          <p:cNvSpPr txBox="1">
            <a:spLocks/>
          </p:cNvSpPr>
          <p:nvPr/>
        </p:nvSpPr>
        <p:spPr>
          <a:xfrm>
            <a:off x="874713" y="728662"/>
            <a:ext cx="10442575" cy="540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2400" dirty="0">
                <a:solidFill>
                  <a:schemeClr val="bg1"/>
                </a:solidFill>
              </a:rPr>
              <a:t>Game Design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253372-9A53-6148-8B7B-0B34200B71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68800" y="1276200"/>
            <a:ext cx="7654400" cy="43056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E2E6F58-5E1A-A348-8444-483C8167B8FF}"/>
              </a:ext>
            </a:extLst>
          </p:cNvPr>
          <p:cNvSpPr txBox="1">
            <a:spLocks/>
          </p:cNvSpPr>
          <p:nvPr/>
        </p:nvSpPr>
        <p:spPr>
          <a:xfrm>
            <a:off x="4277518" y="5601317"/>
            <a:ext cx="3636964" cy="540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2000" dirty="0">
                <a:solidFill>
                  <a:schemeClr val="bg1"/>
                </a:solidFill>
              </a:rPr>
              <a:t>Blockout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DDE58-D217-2148-A89A-54D174C670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68801" y="1276201"/>
            <a:ext cx="7654398" cy="430559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EDA7C68-1FCA-8648-B0E6-4FD06526EDEF}"/>
              </a:ext>
            </a:extLst>
          </p:cNvPr>
          <p:cNvSpPr txBox="1">
            <a:spLocks/>
          </p:cNvSpPr>
          <p:nvPr/>
        </p:nvSpPr>
        <p:spPr>
          <a:xfrm>
            <a:off x="4277519" y="5585314"/>
            <a:ext cx="3636963" cy="515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2000" dirty="0">
                <a:solidFill>
                  <a:schemeClr val="bg1"/>
                </a:solidFill>
              </a:rPr>
              <a:t>Analyse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56000" y="1269000"/>
            <a:ext cx="7680000" cy="4320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B0E190-D3A3-BC46-95D8-479594E51414}"/>
              </a:ext>
            </a:extLst>
          </p:cNvPr>
          <p:cNvSpPr txBox="1">
            <a:spLocks/>
          </p:cNvSpPr>
          <p:nvPr/>
        </p:nvSpPr>
        <p:spPr>
          <a:xfrm>
            <a:off x="4277518" y="5625948"/>
            <a:ext cx="3636964" cy="515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CH" sz="2000" dirty="0">
                <a:solidFill>
                  <a:schemeClr val="bg1"/>
                </a:solidFill>
              </a:rPr>
              <a:t>Balancing Matrix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12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2" grpId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2661</TotalTime>
  <Words>625</Words>
  <Application>Microsoft Macintosh PowerPoint</Application>
  <PresentationFormat>Widescreen</PresentationFormat>
  <Paragraphs>232</Paragraphs>
  <Slides>22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Apple Symbols</vt:lpstr>
      <vt:lpstr>Arial</vt:lpstr>
      <vt:lpstr>Calibri</vt:lpstr>
      <vt:lpstr>Calibri Light</vt:lpstr>
      <vt:lpstr>Coventry Garden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Equilibrium</dc:title>
  <dc:creator>Oliver Leins</dc:creator>
  <cp:lastModifiedBy>Oliver Leins</cp:lastModifiedBy>
  <cp:revision>353</cp:revision>
  <cp:lastPrinted>2018-10-11T17:38:25Z</cp:lastPrinted>
  <dcterms:created xsi:type="dcterms:W3CDTF">2018-04-09T05:31:58Z</dcterms:created>
  <dcterms:modified xsi:type="dcterms:W3CDTF">2019-06-02T19:04:14Z</dcterms:modified>
</cp:coreProperties>
</file>